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1"/>
  </p:notesMasterIdLst>
  <p:handoutMasterIdLst>
    <p:handoutMasterId r:id="rId152"/>
  </p:handoutMasterIdLst>
  <p:sldIdLst>
    <p:sldId id="481" r:id="rId2"/>
    <p:sldId id="331" r:id="rId3"/>
    <p:sldId id="348" r:id="rId4"/>
    <p:sldId id="349" r:id="rId5"/>
    <p:sldId id="350" r:id="rId6"/>
    <p:sldId id="351" r:id="rId7"/>
    <p:sldId id="352" r:id="rId8"/>
    <p:sldId id="353" r:id="rId9"/>
    <p:sldId id="347" r:id="rId10"/>
    <p:sldId id="333" r:id="rId11"/>
    <p:sldId id="334" r:id="rId12"/>
    <p:sldId id="335" r:id="rId13"/>
    <p:sldId id="336" r:id="rId14"/>
    <p:sldId id="337" r:id="rId15"/>
    <p:sldId id="338" r:id="rId16"/>
    <p:sldId id="432" r:id="rId17"/>
    <p:sldId id="434" r:id="rId18"/>
    <p:sldId id="433" r:id="rId19"/>
    <p:sldId id="436" r:id="rId20"/>
    <p:sldId id="435" r:id="rId21"/>
    <p:sldId id="437" r:id="rId22"/>
    <p:sldId id="438" r:id="rId23"/>
    <p:sldId id="439" r:id="rId24"/>
    <p:sldId id="354" r:id="rId25"/>
    <p:sldId id="339" r:id="rId26"/>
    <p:sldId id="340" r:id="rId27"/>
    <p:sldId id="341" r:id="rId28"/>
    <p:sldId id="342" r:id="rId29"/>
    <p:sldId id="343" r:id="rId30"/>
    <p:sldId id="344" r:id="rId31"/>
    <p:sldId id="345" r:id="rId32"/>
    <p:sldId id="346" r:id="rId33"/>
    <p:sldId id="443" r:id="rId34"/>
    <p:sldId id="442" r:id="rId35"/>
    <p:sldId id="441" r:id="rId36"/>
    <p:sldId id="440" r:id="rId37"/>
    <p:sldId id="444" r:id="rId38"/>
    <p:sldId id="447" r:id="rId39"/>
    <p:sldId id="446" r:id="rId40"/>
    <p:sldId id="445" r:id="rId41"/>
    <p:sldId id="448" r:id="rId42"/>
    <p:sldId id="450" r:id="rId43"/>
    <p:sldId id="449" r:id="rId44"/>
    <p:sldId id="451" r:id="rId45"/>
    <p:sldId id="452" r:id="rId46"/>
    <p:sldId id="453" r:id="rId47"/>
    <p:sldId id="454" r:id="rId48"/>
    <p:sldId id="456" r:id="rId49"/>
    <p:sldId id="455" r:id="rId50"/>
    <p:sldId id="457"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90" r:id="rId69"/>
    <p:sldId id="391" r:id="rId70"/>
    <p:sldId id="392" r:id="rId71"/>
    <p:sldId id="393" r:id="rId72"/>
    <p:sldId id="394" r:id="rId73"/>
    <p:sldId id="395" r:id="rId74"/>
    <p:sldId id="396" r:id="rId75"/>
    <p:sldId id="397" r:id="rId76"/>
    <p:sldId id="398" r:id="rId77"/>
    <p:sldId id="399" r:id="rId78"/>
    <p:sldId id="400" r:id="rId79"/>
    <p:sldId id="401" r:id="rId80"/>
    <p:sldId id="402" r:id="rId81"/>
    <p:sldId id="403" r:id="rId82"/>
    <p:sldId id="404" r:id="rId83"/>
    <p:sldId id="405" r:id="rId84"/>
    <p:sldId id="406" r:id="rId85"/>
    <p:sldId id="407" r:id="rId86"/>
    <p:sldId id="408" r:id="rId87"/>
    <p:sldId id="409" r:id="rId88"/>
    <p:sldId id="410" r:id="rId89"/>
    <p:sldId id="411" r:id="rId90"/>
    <p:sldId id="412" r:id="rId91"/>
    <p:sldId id="414" r:id="rId92"/>
    <p:sldId id="413" r:id="rId93"/>
    <p:sldId id="417" r:id="rId94"/>
    <p:sldId id="416" r:id="rId95"/>
    <p:sldId id="415" r:id="rId96"/>
    <p:sldId id="418" r:id="rId97"/>
    <p:sldId id="421" r:id="rId98"/>
    <p:sldId id="420" r:id="rId99"/>
    <p:sldId id="419" r:id="rId100"/>
    <p:sldId id="423" r:id="rId101"/>
    <p:sldId id="424" r:id="rId102"/>
    <p:sldId id="422" r:id="rId103"/>
    <p:sldId id="426" r:id="rId104"/>
    <p:sldId id="425" r:id="rId105"/>
    <p:sldId id="427" r:id="rId106"/>
    <p:sldId id="429" r:id="rId107"/>
    <p:sldId id="428" r:id="rId108"/>
    <p:sldId id="431" r:id="rId109"/>
    <p:sldId id="430"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459" r:id="rId129"/>
    <p:sldId id="460" r:id="rId130"/>
    <p:sldId id="461" r:id="rId131"/>
    <p:sldId id="462" r:id="rId132"/>
    <p:sldId id="463" r:id="rId133"/>
    <p:sldId id="464" r:id="rId134"/>
    <p:sldId id="465" r:id="rId135"/>
    <p:sldId id="466" r:id="rId136"/>
    <p:sldId id="467" r:id="rId137"/>
    <p:sldId id="468" r:id="rId138"/>
    <p:sldId id="469" r:id="rId139"/>
    <p:sldId id="470" r:id="rId140"/>
    <p:sldId id="471" r:id="rId141"/>
    <p:sldId id="472" r:id="rId142"/>
    <p:sldId id="473" r:id="rId143"/>
    <p:sldId id="474" r:id="rId144"/>
    <p:sldId id="475" r:id="rId145"/>
    <p:sldId id="476" r:id="rId146"/>
    <p:sldId id="477" r:id="rId147"/>
    <p:sldId id="478" r:id="rId148"/>
    <p:sldId id="479" r:id="rId149"/>
    <p:sldId id="480" r:id="rId1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84" autoAdjust="0"/>
  </p:normalViewPr>
  <p:slideViewPr>
    <p:cSldViewPr>
      <p:cViewPr varScale="1">
        <p:scale>
          <a:sx n="76" d="100"/>
          <a:sy n="76" d="100"/>
        </p:scale>
        <p:origin x="123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4" Type="http://schemas.openxmlformats.org/officeDocument/2006/relationships/image" Target="../media/image76.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4" Type="http://schemas.openxmlformats.org/officeDocument/2006/relationships/image" Target="../media/image8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4" Type="http://schemas.openxmlformats.org/officeDocument/2006/relationships/image" Target="../media/image8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4" Type="http://schemas.openxmlformats.org/officeDocument/2006/relationships/image" Target="../media/image9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 Id="rId4" Type="http://schemas.openxmlformats.org/officeDocument/2006/relationships/image" Target="../media/image152.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image" Target="../media/image153.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image" Target="../media/image15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58.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5" Type="http://schemas.openxmlformats.org/officeDocument/2006/relationships/image" Target="../media/image165.wmf"/><Relationship Id="rId4" Type="http://schemas.openxmlformats.org/officeDocument/2006/relationships/image" Target="../media/image164.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 Id="rId4" Type="http://schemas.openxmlformats.org/officeDocument/2006/relationships/image" Target="../media/image16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 Id="rId4" Type="http://schemas.openxmlformats.org/officeDocument/2006/relationships/image" Target="../media/image180.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image" Target="../media/image181.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83.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89.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image" Target="../media/image291.wmf"/><Relationship Id="rId1" Type="http://schemas.openxmlformats.org/officeDocument/2006/relationships/image" Target="../media/image290.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93.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296.wmf"/><Relationship Id="rId2" Type="http://schemas.openxmlformats.org/officeDocument/2006/relationships/image" Target="../media/image295.wmf"/><Relationship Id="rId1" Type="http://schemas.openxmlformats.org/officeDocument/2006/relationships/image" Target="../media/image294.wmf"/><Relationship Id="rId4" Type="http://schemas.openxmlformats.org/officeDocument/2006/relationships/image" Target="../media/image29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image" Target="../media/image298.wmf"/><Relationship Id="rId1" Type="http://schemas.openxmlformats.org/officeDocument/2006/relationships/image" Target="../media/image297.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302.wmf"/><Relationship Id="rId2" Type="http://schemas.openxmlformats.org/officeDocument/2006/relationships/image" Target="../media/image301.wmf"/><Relationship Id="rId1" Type="http://schemas.openxmlformats.org/officeDocument/2006/relationships/image" Target="../media/image300.wmf"/><Relationship Id="rId4" Type="http://schemas.openxmlformats.org/officeDocument/2006/relationships/image" Target="../media/image303.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305.wmf"/><Relationship Id="rId2" Type="http://schemas.openxmlformats.org/officeDocument/2006/relationships/image" Target="../media/image304.wmf"/><Relationship Id="rId1" Type="http://schemas.openxmlformats.org/officeDocument/2006/relationships/image" Target="../media/image303.wmf"/><Relationship Id="rId4" Type="http://schemas.openxmlformats.org/officeDocument/2006/relationships/image" Target="../media/image306.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07.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08.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11.wmf"/><Relationship Id="rId2" Type="http://schemas.openxmlformats.org/officeDocument/2006/relationships/image" Target="../media/image310.wmf"/><Relationship Id="rId1" Type="http://schemas.openxmlformats.org/officeDocument/2006/relationships/image" Target="../media/image309.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14.wmf"/><Relationship Id="rId2" Type="http://schemas.openxmlformats.org/officeDocument/2006/relationships/image" Target="../media/image313.wmf"/><Relationship Id="rId1" Type="http://schemas.openxmlformats.org/officeDocument/2006/relationships/image" Target="../media/image312.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15.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16.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319.wmf"/><Relationship Id="rId2" Type="http://schemas.openxmlformats.org/officeDocument/2006/relationships/image" Target="../media/image318.wmf"/><Relationship Id="rId1" Type="http://schemas.openxmlformats.org/officeDocument/2006/relationships/image" Target="../media/image317.wmf"/><Relationship Id="rId4" Type="http://schemas.openxmlformats.org/officeDocument/2006/relationships/image" Target="../media/image3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CC058C19-AEC6-44B0-8BC1-60D2B93B393D}" type="datetimeFigureOut">
              <a:rPr lang="en-US"/>
              <a:pPr>
                <a:defRPr/>
              </a:pPr>
              <a:t>7/2/2023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2DD506E-7E25-46F1-9EE5-7F16290558DB}" type="slidenum">
              <a:rPr lang="en-US"/>
              <a:pPr>
                <a:defRPr/>
              </a:pPr>
              <a:t>‹#›</a:t>
            </a:fld>
            <a:endParaRPr lang="en-US"/>
          </a:p>
        </p:txBody>
      </p:sp>
    </p:spTree>
    <p:extLst>
      <p:ext uri="{BB962C8B-B14F-4D97-AF65-F5344CB8AC3E}">
        <p14:creationId xmlns:p14="http://schemas.microsoft.com/office/powerpoint/2010/main" val="786348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B0701524-F142-4EA3-8A31-2F49835B4ABF}" type="datetimeFigureOut">
              <a:rPr lang="en-US"/>
              <a:pPr>
                <a:defRPr/>
              </a:pPr>
              <a:t>7/2/2023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2B9258E-0020-496A-9744-A753B61DABB6}" type="slidenum">
              <a:rPr lang="en-US"/>
              <a:pPr>
                <a:defRPr/>
              </a:pPr>
              <a:t>‹#›</a:t>
            </a:fld>
            <a:endParaRPr lang="en-US"/>
          </a:p>
        </p:txBody>
      </p:sp>
    </p:spTree>
    <p:extLst>
      <p:ext uri="{BB962C8B-B14F-4D97-AF65-F5344CB8AC3E}">
        <p14:creationId xmlns:p14="http://schemas.microsoft.com/office/powerpoint/2010/main" val="725174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B9258E-0020-496A-9744-A753B61DABB6}" type="slidenum">
              <a:rPr lang="en-US" smtClean="0"/>
              <a:pPr>
                <a:defRPr/>
              </a:pPr>
              <a:t>1</a:t>
            </a:fld>
            <a:endParaRPr lang="en-US"/>
          </a:p>
        </p:txBody>
      </p:sp>
    </p:spTree>
    <p:extLst>
      <p:ext uri="{BB962C8B-B14F-4D97-AF65-F5344CB8AC3E}">
        <p14:creationId xmlns:p14="http://schemas.microsoft.com/office/powerpoint/2010/main" val="54447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2B9258E-0020-496A-9744-A753B61DABB6}" type="slidenum">
              <a:rPr lang="en-US" smtClean="0"/>
              <a:pPr>
                <a:defRPr/>
              </a:pPr>
              <a:t>2</a:t>
            </a:fld>
            <a:endParaRPr lang="en-US"/>
          </a:p>
        </p:txBody>
      </p:sp>
    </p:spTree>
    <p:extLst>
      <p:ext uri="{BB962C8B-B14F-4D97-AF65-F5344CB8AC3E}">
        <p14:creationId xmlns:p14="http://schemas.microsoft.com/office/powerpoint/2010/main" val="374358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2B9258E-0020-496A-9744-A753B61DABB6}" type="slidenum">
              <a:rPr lang="en-US" smtClean="0"/>
              <a:pPr>
                <a:defRPr/>
              </a:pPr>
              <a:t>9</a:t>
            </a:fld>
            <a:endParaRPr lang="en-US"/>
          </a:p>
        </p:txBody>
      </p:sp>
    </p:spTree>
    <p:extLst>
      <p:ext uri="{BB962C8B-B14F-4D97-AF65-F5344CB8AC3E}">
        <p14:creationId xmlns:p14="http://schemas.microsoft.com/office/powerpoint/2010/main" val="12324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B9258E-0020-496A-9744-A753B61DABB6}" type="slidenum">
              <a:rPr lang="en-US" smtClean="0"/>
              <a:pPr>
                <a:defRPr/>
              </a:pPr>
              <a:t>149</a:t>
            </a:fld>
            <a:endParaRPr lang="en-US"/>
          </a:p>
        </p:txBody>
      </p:sp>
    </p:spTree>
    <p:extLst>
      <p:ext uri="{BB962C8B-B14F-4D97-AF65-F5344CB8AC3E}">
        <p14:creationId xmlns:p14="http://schemas.microsoft.com/office/powerpoint/2010/main" val="3745961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5FA5A61A-BE6A-4F06-990E-9878D9C3A53F}"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CC0A78-60D9-468E-88CF-D3AAE9E54B56}" type="slidenum">
              <a:rPr lang="en-US" smtClean="0"/>
              <a:pPr>
                <a:defRPr/>
              </a:pPr>
              <a:t>‹#›</a:t>
            </a:fld>
            <a:endParaRPr lang="en-US"/>
          </a:p>
        </p:txBody>
      </p:sp>
    </p:spTree>
    <p:extLst>
      <p:ext uri="{BB962C8B-B14F-4D97-AF65-F5344CB8AC3E}">
        <p14:creationId xmlns:p14="http://schemas.microsoft.com/office/powerpoint/2010/main" val="250380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11716054-5883-4DA8-BE1E-7609139B2CF4}"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03BEBD-6A47-4DE3-89E5-CB157F419210}" type="slidenum">
              <a:rPr lang="en-US" smtClean="0"/>
              <a:pPr>
                <a:defRPr/>
              </a:pPr>
              <a:t>‹#›</a:t>
            </a:fld>
            <a:endParaRPr lang="en-US"/>
          </a:p>
        </p:txBody>
      </p:sp>
    </p:spTree>
    <p:extLst>
      <p:ext uri="{BB962C8B-B14F-4D97-AF65-F5344CB8AC3E}">
        <p14:creationId xmlns:p14="http://schemas.microsoft.com/office/powerpoint/2010/main" val="23529972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11716054-5883-4DA8-BE1E-7609139B2CF4}"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03BEBD-6A47-4DE3-89E5-CB157F419210}"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5768101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11716054-5883-4DA8-BE1E-7609139B2CF4}"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03BEBD-6A47-4DE3-89E5-CB157F419210}" type="slidenum">
              <a:rPr lang="en-US" smtClean="0"/>
              <a:pPr>
                <a:defRPr/>
              </a:pPr>
              <a:t>‹#›</a:t>
            </a:fld>
            <a:endParaRPr lang="en-US"/>
          </a:p>
        </p:txBody>
      </p:sp>
    </p:spTree>
    <p:extLst>
      <p:ext uri="{BB962C8B-B14F-4D97-AF65-F5344CB8AC3E}">
        <p14:creationId xmlns:p14="http://schemas.microsoft.com/office/powerpoint/2010/main" val="1804935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11716054-5883-4DA8-BE1E-7609139B2CF4}"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03BEBD-6A47-4DE3-89E5-CB157F419210}"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39427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11716054-5883-4DA8-BE1E-7609139B2CF4}"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03BEBD-6A47-4DE3-89E5-CB157F419210}" type="slidenum">
              <a:rPr lang="en-US" smtClean="0"/>
              <a:pPr>
                <a:defRPr/>
              </a:pPr>
              <a:t>‹#›</a:t>
            </a:fld>
            <a:endParaRPr lang="en-US"/>
          </a:p>
        </p:txBody>
      </p:sp>
    </p:spTree>
    <p:extLst>
      <p:ext uri="{BB962C8B-B14F-4D97-AF65-F5344CB8AC3E}">
        <p14:creationId xmlns:p14="http://schemas.microsoft.com/office/powerpoint/2010/main" val="260940766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C5215D2-C2B2-4730-B72B-9EFB3735F91C}"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C07326-2AA0-4274-ADA4-EF4437DD4665}" type="slidenum">
              <a:rPr lang="en-US" smtClean="0"/>
              <a:pPr>
                <a:defRPr/>
              </a:pPr>
              <a:t>‹#›</a:t>
            </a:fld>
            <a:endParaRPr lang="en-US"/>
          </a:p>
        </p:txBody>
      </p:sp>
    </p:spTree>
    <p:extLst>
      <p:ext uri="{BB962C8B-B14F-4D97-AF65-F5344CB8AC3E}">
        <p14:creationId xmlns:p14="http://schemas.microsoft.com/office/powerpoint/2010/main" val="2410997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BFB0CEF0-EF98-46A2-9F9D-352F73F5B2A6}"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D80DFB9-20BD-470D-BD56-29CDC6D84BE4}" type="slidenum">
              <a:rPr lang="en-US" smtClean="0"/>
              <a:pPr>
                <a:defRPr/>
              </a:pPr>
              <a:t>‹#›</a:t>
            </a:fld>
            <a:endParaRPr lang="en-US"/>
          </a:p>
        </p:txBody>
      </p:sp>
    </p:spTree>
    <p:extLst>
      <p:ext uri="{BB962C8B-B14F-4D97-AF65-F5344CB8AC3E}">
        <p14:creationId xmlns:p14="http://schemas.microsoft.com/office/powerpoint/2010/main" val="503771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332F156-2424-4F0F-964D-799917DED4E5}"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655414-6672-41AB-82F1-E9A73B8F4608}" type="slidenum">
              <a:rPr lang="en-US" smtClean="0"/>
              <a:pPr>
                <a:defRPr/>
              </a:pPr>
              <a:t>‹#›</a:t>
            </a:fld>
            <a:endParaRPr lang="en-US"/>
          </a:p>
        </p:txBody>
      </p:sp>
    </p:spTree>
    <p:extLst>
      <p:ext uri="{BB962C8B-B14F-4D97-AF65-F5344CB8AC3E}">
        <p14:creationId xmlns:p14="http://schemas.microsoft.com/office/powerpoint/2010/main" val="83999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2BE8F7B1-52DD-4594-8434-4B5ED5EC52E1}" type="datetime1">
              <a:rPr lang="en-US" smtClean="0"/>
              <a:pPr>
                <a:defRPr/>
              </a:pPr>
              <a:t>7/2/2023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C3AE9E5-FB45-4EA9-8B7D-69CD170D70A8}" type="slidenum">
              <a:rPr lang="en-US" smtClean="0"/>
              <a:pPr>
                <a:defRPr/>
              </a:pPr>
              <a:t>‹#›</a:t>
            </a:fld>
            <a:endParaRPr lang="en-US"/>
          </a:p>
        </p:txBody>
      </p:sp>
    </p:spTree>
    <p:extLst>
      <p:ext uri="{BB962C8B-B14F-4D97-AF65-F5344CB8AC3E}">
        <p14:creationId xmlns:p14="http://schemas.microsoft.com/office/powerpoint/2010/main" val="269557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5D2526A-4CB6-4E05-B522-A171B4696E0A}" type="datetime1">
              <a:rPr lang="en-US" smtClean="0"/>
              <a:pPr>
                <a:defRPr/>
              </a:pPr>
              <a:t>7/2/2023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3395B8A-9DFB-4759-B215-A0C22893349D}" type="slidenum">
              <a:rPr lang="en-US" smtClean="0"/>
              <a:pPr>
                <a:defRPr/>
              </a:pPr>
              <a:t>‹#›</a:t>
            </a:fld>
            <a:endParaRPr lang="en-US"/>
          </a:p>
        </p:txBody>
      </p:sp>
    </p:spTree>
    <p:extLst>
      <p:ext uri="{BB962C8B-B14F-4D97-AF65-F5344CB8AC3E}">
        <p14:creationId xmlns:p14="http://schemas.microsoft.com/office/powerpoint/2010/main" val="394914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CCBFC31-E995-4509-A7A1-B2203587973D}" type="datetime1">
              <a:rPr lang="en-US" smtClean="0"/>
              <a:pPr>
                <a:defRPr/>
              </a:pPr>
              <a:t>7/2/2023</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E8267B0-220F-4FCD-9DCF-323ED5CE151A}" type="slidenum">
              <a:rPr lang="en-US" smtClean="0"/>
              <a:pPr>
                <a:defRPr/>
              </a:pPr>
              <a:t>‹#›</a:t>
            </a:fld>
            <a:endParaRPr lang="en-US"/>
          </a:p>
        </p:txBody>
      </p:sp>
    </p:spTree>
    <p:extLst>
      <p:ext uri="{BB962C8B-B14F-4D97-AF65-F5344CB8AC3E}">
        <p14:creationId xmlns:p14="http://schemas.microsoft.com/office/powerpoint/2010/main" val="1272511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D96B5A77-6BDA-4C56-A483-F3AE8A9882CE}" type="datetime1">
              <a:rPr lang="en-US" smtClean="0"/>
              <a:pPr>
                <a:defRPr/>
              </a:pPr>
              <a:t>7/2/2023</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3D50F0E-F7E6-4E50-A448-8303AAF670A6}" type="slidenum">
              <a:rPr lang="en-US" smtClean="0"/>
              <a:pPr>
                <a:defRPr/>
              </a:pPr>
              <a:t>‹#›</a:t>
            </a:fld>
            <a:endParaRPr lang="en-US"/>
          </a:p>
        </p:txBody>
      </p:sp>
    </p:spTree>
    <p:extLst>
      <p:ext uri="{BB962C8B-B14F-4D97-AF65-F5344CB8AC3E}">
        <p14:creationId xmlns:p14="http://schemas.microsoft.com/office/powerpoint/2010/main" val="399441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E035116-4E70-4390-B975-410FF382A626}" type="datetime1">
              <a:rPr lang="en-US" smtClean="0"/>
              <a:pPr>
                <a:defRPr/>
              </a:pPr>
              <a:t>7/2/2023</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BA01C20-091A-4197-A9FB-750B40AF1EC6}" type="slidenum">
              <a:rPr lang="en-US" smtClean="0"/>
              <a:pPr>
                <a:defRPr/>
              </a:pPr>
              <a:t>‹#›</a:t>
            </a:fld>
            <a:endParaRPr lang="en-US"/>
          </a:p>
        </p:txBody>
      </p:sp>
    </p:spTree>
    <p:extLst>
      <p:ext uri="{BB962C8B-B14F-4D97-AF65-F5344CB8AC3E}">
        <p14:creationId xmlns:p14="http://schemas.microsoft.com/office/powerpoint/2010/main" val="332859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5A91B3D5-0C22-4A19-A289-62B0EA66DE67}" type="datetime1">
              <a:rPr lang="en-US" smtClean="0"/>
              <a:pPr>
                <a:defRPr/>
              </a:pPr>
              <a:t>7/2/2023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1027EFF-F298-4F87-BA5B-624175FCC29F}" type="slidenum">
              <a:rPr lang="en-US" smtClean="0"/>
              <a:pPr>
                <a:defRPr/>
              </a:pPr>
              <a:t>‹#›</a:t>
            </a:fld>
            <a:endParaRPr lang="en-US"/>
          </a:p>
        </p:txBody>
      </p:sp>
    </p:spTree>
    <p:extLst>
      <p:ext uri="{BB962C8B-B14F-4D97-AF65-F5344CB8AC3E}">
        <p14:creationId xmlns:p14="http://schemas.microsoft.com/office/powerpoint/2010/main" val="287420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65087A8D-D53C-49D3-83E9-0B144D655D2C}" type="datetime1">
              <a:rPr lang="en-US" smtClean="0"/>
              <a:pPr>
                <a:defRPr/>
              </a:pPr>
              <a:t>7/2/2023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B9B6D60-8EFA-4D10-9856-A82065AB8D15}" type="slidenum">
              <a:rPr lang="en-US" smtClean="0"/>
              <a:pPr>
                <a:defRPr/>
              </a:pPr>
              <a:t>‹#›</a:t>
            </a:fld>
            <a:endParaRPr lang="en-US"/>
          </a:p>
        </p:txBody>
      </p:sp>
    </p:spTree>
    <p:extLst>
      <p:ext uri="{BB962C8B-B14F-4D97-AF65-F5344CB8AC3E}">
        <p14:creationId xmlns:p14="http://schemas.microsoft.com/office/powerpoint/2010/main" val="2241332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1716054-5883-4DA8-BE1E-7609139B2CF4}" type="datetime1">
              <a:rPr lang="en-US" smtClean="0"/>
              <a:pPr>
                <a:defRPr/>
              </a:pPr>
              <a:t>7/2/2023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5503BEBD-6A47-4DE3-89E5-CB157F419210}" type="slidenum">
              <a:rPr lang="en-US" smtClean="0"/>
              <a:pPr>
                <a:defRPr/>
              </a:pPr>
              <a:t>‹#›</a:t>
            </a:fld>
            <a:endParaRPr lang="en-US"/>
          </a:p>
        </p:txBody>
      </p:sp>
    </p:spTree>
    <p:extLst>
      <p:ext uri="{BB962C8B-B14F-4D97-AF65-F5344CB8AC3E}">
        <p14:creationId xmlns:p14="http://schemas.microsoft.com/office/powerpoint/2010/main" val="11896524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riharidc047@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4.wmf"/><Relationship Id="rId5" Type="http://schemas.openxmlformats.org/officeDocument/2006/relationships/oleObject" Target="../embeddings/oleObject23.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25.bin"/></Relationships>
</file>

<file path=ppt/slides/_rels/slide10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 Id="rId4" Type="http://schemas.openxmlformats.org/officeDocument/2006/relationships/image" Target="../media/image271.png"/></Relationships>
</file>

<file path=ppt/slides/_rels/slide10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7.xml"/><Relationship Id="rId4" Type="http://schemas.openxmlformats.org/officeDocument/2006/relationships/image" Target="../media/image274.png"/></Relationships>
</file>

<file path=ppt/slides/_rels/slide10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7.xml"/><Relationship Id="rId4" Type="http://schemas.openxmlformats.org/officeDocument/2006/relationships/image" Target="../media/image287.png"/></Relationships>
</file>

<file path=ppt/slides/_rels/slide109.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8.wmf"/><Relationship Id="rId5" Type="http://schemas.openxmlformats.org/officeDocument/2006/relationships/oleObject" Target="../embeddings/oleObject27.bin"/><Relationship Id="rId4" Type="http://schemas.openxmlformats.org/officeDocument/2006/relationships/image" Target="../media/image27.wmf"/></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Layout" Target="../slideLayouts/slideLayout7.xml"/><Relationship Id="rId1" Type="http://schemas.openxmlformats.org/officeDocument/2006/relationships/vmlDrawing" Target="../drawings/vmlDrawing36.vml"/><Relationship Id="rId4" Type="http://schemas.openxmlformats.org/officeDocument/2006/relationships/image" Target="../media/image289.wmf"/></Relationships>
</file>

<file path=ppt/slides/_rels/slide111.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oleObject" Target="../embeddings/oleObject120.bin"/><Relationship Id="rId7" Type="http://schemas.openxmlformats.org/officeDocument/2006/relationships/oleObject" Target="../embeddings/oleObject122.bin"/><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291.wmf"/><Relationship Id="rId5" Type="http://schemas.openxmlformats.org/officeDocument/2006/relationships/oleObject" Target="../embeddings/oleObject121.bin"/><Relationship Id="rId4" Type="http://schemas.openxmlformats.org/officeDocument/2006/relationships/image" Target="../media/image290.wmf"/></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Layout" Target="../slideLayouts/slideLayout7.xml"/><Relationship Id="rId1" Type="http://schemas.openxmlformats.org/officeDocument/2006/relationships/vmlDrawing" Target="../drawings/vmlDrawing38.vml"/><Relationship Id="rId5" Type="http://schemas.openxmlformats.org/officeDocument/2006/relationships/image" Target="../media/image1200.png"/><Relationship Id="rId4" Type="http://schemas.openxmlformats.org/officeDocument/2006/relationships/image" Target="../media/image293.wmf"/></Relationships>
</file>

<file path=ppt/slides/_rels/slide11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7.xml"/><Relationship Id="rId6" Type="http://schemas.openxmlformats.org/officeDocument/2006/relationships/image" Target="../media/image296.png"/><Relationship Id="rId5" Type="http://schemas.openxmlformats.org/officeDocument/2006/relationships/image" Target="../media/image1240.png"/><Relationship Id="rId4" Type="http://schemas.openxmlformats.org/officeDocument/2006/relationships/image" Target="../media/image1230.png"/></Relationships>
</file>

<file path=ppt/slides/_rels/slide114.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8" Type="http://schemas.openxmlformats.org/officeDocument/2006/relationships/oleObject" Target="../embeddings/oleObject126.bin"/><Relationship Id="rId3" Type="http://schemas.openxmlformats.org/officeDocument/2006/relationships/oleObject" Target="../embeddings/oleObject124.bin"/><Relationship Id="rId7" Type="http://schemas.openxmlformats.org/officeDocument/2006/relationships/image" Target="../media/image1310.png"/><Relationship Id="rId12" Type="http://schemas.openxmlformats.org/officeDocument/2006/relationships/image" Target="../media/image1320.png"/><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295.wmf"/><Relationship Id="rId11" Type="http://schemas.openxmlformats.org/officeDocument/2006/relationships/image" Target="../media/image297.wmf"/><Relationship Id="rId5" Type="http://schemas.openxmlformats.org/officeDocument/2006/relationships/oleObject" Target="../embeddings/oleObject125.bin"/><Relationship Id="rId10" Type="http://schemas.openxmlformats.org/officeDocument/2006/relationships/oleObject" Target="../embeddings/oleObject127.bin"/><Relationship Id="rId4" Type="http://schemas.openxmlformats.org/officeDocument/2006/relationships/image" Target="../media/image294.wmf"/><Relationship Id="rId9" Type="http://schemas.openxmlformats.org/officeDocument/2006/relationships/image" Target="../media/image296.wmf"/></Relationships>
</file>

<file path=ppt/slides/_rels/slide116.xml.rels><?xml version="1.0" encoding="UTF-8" standalone="yes"?>
<Relationships xmlns="http://schemas.openxmlformats.org/package/2006/relationships"><Relationship Id="rId8" Type="http://schemas.openxmlformats.org/officeDocument/2006/relationships/image" Target="../media/image1350.png"/><Relationship Id="rId3" Type="http://schemas.openxmlformats.org/officeDocument/2006/relationships/oleObject" Target="../embeddings/oleObject128.bin"/><Relationship Id="rId7" Type="http://schemas.openxmlformats.org/officeDocument/2006/relationships/image" Target="../media/image298.wmf"/><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oleObject" Target="../embeddings/oleObject129.bin"/><Relationship Id="rId5" Type="http://schemas.openxmlformats.org/officeDocument/2006/relationships/image" Target="../media/image1340.png"/><Relationship Id="rId10" Type="http://schemas.openxmlformats.org/officeDocument/2006/relationships/image" Target="../media/image299.wmf"/><Relationship Id="rId4" Type="http://schemas.openxmlformats.org/officeDocument/2006/relationships/image" Target="../media/image297.wmf"/><Relationship Id="rId9" Type="http://schemas.openxmlformats.org/officeDocument/2006/relationships/oleObject" Target="../embeddings/oleObject130.bin"/></Relationships>
</file>

<file path=ppt/slides/_rels/slide117.xml.rels><?xml version="1.0" encoding="UTF-8" standalone="yes"?>
<Relationships xmlns="http://schemas.openxmlformats.org/package/2006/relationships"><Relationship Id="rId8" Type="http://schemas.openxmlformats.org/officeDocument/2006/relationships/oleObject" Target="../embeddings/oleObject133.bin"/><Relationship Id="rId3" Type="http://schemas.openxmlformats.org/officeDocument/2006/relationships/oleObject" Target="../embeddings/oleObject131.bin"/><Relationship Id="rId7" Type="http://schemas.openxmlformats.org/officeDocument/2006/relationships/image" Target="../media/image1270.png"/><Relationship Id="rId12" Type="http://schemas.openxmlformats.org/officeDocument/2006/relationships/image" Target="../media/image1280.png"/><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301.wmf"/><Relationship Id="rId11" Type="http://schemas.openxmlformats.org/officeDocument/2006/relationships/image" Target="../media/image303.wmf"/><Relationship Id="rId5" Type="http://schemas.openxmlformats.org/officeDocument/2006/relationships/oleObject" Target="../embeddings/oleObject132.bin"/><Relationship Id="rId10" Type="http://schemas.openxmlformats.org/officeDocument/2006/relationships/oleObject" Target="../embeddings/oleObject134.bin"/><Relationship Id="rId4" Type="http://schemas.openxmlformats.org/officeDocument/2006/relationships/image" Target="../media/image300.wmf"/><Relationship Id="rId9" Type="http://schemas.openxmlformats.org/officeDocument/2006/relationships/image" Target="../media/image302.wmf"/></Relationships>
</file>

<file path=ppt/slides/_rels/slide118.xml.rels><?xml version="1.0" encoding="UTF-8" standalone="yes"?>
<Relationships xmlns="http://schemas.openxmlformats.org/package/2006/relationships"><Relationship Id="rId8" Type="http://schemas.openxmlformats.org/officeDocument/2006/relationships/oleObject" Target="../embeddings/oleObject137.bin"/><Relationship Id="rId13" Type="http://schemas.openxmlformats.org/officeDocument/2006/relationships/oleObject" Target="../embeddings/oleObject140.bin"/><Relationship Id="rId3" Type="http://schemas.openxmlformats.org/officeDocument/2006/relationships/oleObject" Target="../embeddings/oleObject135.bin"/><Relationship Id="rId7" Type="http://schemas.openxmlformats.org/officeDocument/2006/relationships/image" Target="../media/image304.wmf"/><Relationship Id="rId12" Type="http://schemas.openxmlformats.org/officeDocument/2006/relationships/image" Target="../media/image1280.png"/><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oleObject" Target="../embeddings/oleObject136.bin"/><Relationship Id="rId11" Type="http://schemas.openxmlformats.org/officeDocument/2006/relationships/oleObject" Target="../embeddings/oleObject139.bin"/><Relationship Id="rId5" Type="http://schemas.openxmlformats.org/officeDocument/2006/relationships/image" Target="../media/image1330.png"/><Relationship Id="rId10" Type="http://schemas.openxmlformats.org/officeDocument/2006/relationships/image" Target="../media/image305.wmf"/><Relationship Id="rId4" Type="http://schemas.openxmlformats.org/officeDocument/2006/relationships/image" Target="../media/image303.wmf"/><Relationship Id="rId9" Type="http://schemas.openxmlformats.org/officeDocument/2006/relationships/oleObject" Target="../embeddings/oleObject138.bin"/><Relationship Id="rId14" Type="http://schemas.openxmlformats.org/officeDocument/2006/relationships/image" Target="../media/image306.wmf"/></Relationships>
</file>

<file path=ppt/slides/_rels/slide119.xml.rels><?xml version="1.0" encoding="UTF-8" standalone="yes"?>
<Relationships xmlns="http://schemas.openxmlformats.org/package/2006/relationships"><Relationship Id="rId3" Type="http://schemas.openxmlformats.org/officeDocument/2006/relationships/image" Target="../media/image1360.png"/><Relationship Id="rId2" Type="http://schemas.openxmlformats.org/officeDocument/2006/relationships/slideLayout" Target="../slideLayouts/slideLayout7.xml"/><Relationship Id="rId1" Type="http://schemas.openxmlformats.org/officeDocument/2006/relationships/vmlDrawing" Target="../drawings/vmlDrawing43.vml"/><Relationship Id="rId5" Type="http://schemas.openxmlformats.org/officeDocument/2006/relationships/image" Target="../media/image307.wmf"/><Relationship Id="rId4" Type="http://schemas.openxmlformats.org/officeDocument/2006/relationships/oleObject" Target="../embeddings/oleObject141.bin"/></Relationships>
</file>

<file path=ppt/slides/_rels/slide12.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30.wmf"/><Relationship Id="rId5" Type="http://schemas.openxmlformats.org/officeDocument/2006/relationships/oleObject" Target="../embeddings/oleObject30.bin"/><Relationship Id="rId4" Type="http://schemas.openxmlformats.org/officeDocument/2006/relationships/image" Target="../media/image29.wmf"/></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Layout" Target="../slideLayouts/slideLayout7.xml"/><Relationship Id="rId1" Type="http://schemas.openxmlformats.org/officeDocument/2006/relationships/vmlDrawing" Target="../drawings/vmlDrawing44.vml"/><Relationship Id="rId4" Type="http://schemas.openxmlformats.org/officeDocument/2006/relationships/image" Target="../media/image308.wmf"/></Relationships>
</file>

<file path=ppt/slides/_rels/slide121.xml.rels><?xml version="1.0" encoding="UTF-8" standalone="yes"?>
<Relationships xmlns="http://schemas.openxmlformats.org/package/2006/relationships"><Relationship Id="rId8" Type="http://schemas.openxmlformats.org/officeDocument/2006/relationships/oleObject" Target="../embeddings/oleObject145.bin"/><Relationship Id="rId3" Type="http://schemas.openxmlformats.org/officeDocument/2006/relationships/oleObject" Target="../embeddings/oleObject143.bin"/><Relationship Id="rId7" Type="http://schemas.openxmlformats.org/officeDocument/2006/relationships/image" Target="../media/image1410.png"/><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image" Target="../media/image310.wmf"/><Relationship Id="rId5" Type="http://schemas.openxmlformats.org/officeDocument/2006/relationships/oleObject" Target="../embeddings/oleObject144.bin"/><Relationship Id="rId4" Type="http://schemas.openxmlformats.org/officeDocument/2006/relationships/image" Target="../media/image309.wmf"/><Relationship Id="rId9" Type="http://schemas.openxmlformats.org/officeDocument/2006/relationships/image" Target="../media/image311.wmf"/></Relationships>
</file>

<file path=ppt/slides/_rels/slide122.xml.rels><?xml version="1.0" encoding="UTF-8" standalone="yes"?>
<Relationships xmlns="http://schemas.openxmlformats.org/package/2006/relationships"><Relationship Id="rId8" Type="http://schemas.openxmlformats.org/officeDocument/2006/relationships/oleObject" Target="../embeddings/oleObject148.bin"/><Relationship Id="rId3" Type="http://schemas.openxmlformats.org/officeDocument/2006/relationships/oleObject" Target="../embeddings/oleObject146.bin"/><Relationship Id="rId7" Type="http://schemas.openxmlformats.org/officeDocument/2006/relationships/image" Target="../media/image313.wmf"/><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oleObject" Target="../embeddings/oleObject147.bin"/><Relationship Id="rId5" Type="http://schemas.openxmlformats.org/officeDocument/2006/relationships/image" Target="../media/image1450.png"/><Relationship Id="rId10" Type="http://schemas.openxmlformats.org/officeDocument/2006/relationships/image" Target="../media/image1460.png"/><Relationship Id="rId4" Type="http://schemas.openxmlformats.org/officeDocument/2006/relationships/image" Target="../media/image312.wmf"/><Relationship Id="rId9" Type="http://schemas.openxmlformats.org/officeDocument/2006/relationships/image" Target="../media/image314.wmf"/></Relationships>
</file>

<file path=ppt/slides/_rels/slide123.xml.rels><?xml version="1.0" encoding="UTF-8" standalone="yes"?>
<Relationships xmlns="http://schemas.openxmlformats.org/package/2006/relationships"><Relationship Id="rId3" Type="http://schemas.openxmlformats.org/officeDocument/2006/relationships/image" Target="../media/image1480.png"/><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image" Target="../media/image315.wmf"/><Relationship Id="rId5" Type="http://schemas.openxmlformats.org/officeDocument/2006/relationships/oleObject" Target="../embeddings/oleObject149.bin"/><Relationship Id="rId4" Type="http://schemas.openxmlformats.org/officeDocument/2006/relationships/image" Target="../media/image1490.png"/></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Layout" Target="../slideLayouts/slideLayout7.xml"/><Relationship Id="rId1" Type="http://schemas.openxmlformats.org/officeDocument/2006/relationships/vmlDrawing" Target="../drawings/vmlDrawing48.vml"/><Relationship Id="rId4" Type="http://schemas.openxmlformats.org/officeDocument/2006/relationships/image" Target="../media/image316.wmf"/></Relationships>
</file>

<file path=ppt/slides/_rels/slide125.xml.rels><?xml version="1.0" encoding="UTF-8" standalone="yes"?>
<Relationships xmlns="http://schemas.openxmlformats.org/package/2006/relationships"><Relationship Id="rId8" Type="http://schemas.openxmlformats.org/officeDocument/2006/relationships/image" Target="../media/image319.wmf"/><Relationship Id="rId3" Type="http://schemas.openxmlformats.org/officeDocument/2006/relationships/oleObject" Target="../embeddings/oleObject151.bin"/><Relationship Id="rId7" Type="http://schemas.openxmlformats.org/officeDocument/2006/relationships/oleObject" Target="../embeddings/oleObject153.bin"/><Relationship Id="rId2" Type="http://schemas.openxmlformats.org/officeDocument/2006/relationships/slideLayout" Target="../slideLayouts/slideLayout7.xml"/><Relationship Id="rId1" Type="http://schemas.openxmlformats.org/officeDocument/2006/relationships/vmlDrawing" Target="../drawings/vmlDrawing49.vml"/><Relationship Id="rId6" Type="http://schemas.openxmlformats.org/officeDocument/2006/relationships/image" Target="../media/image318.wmf"/><Relationship Id="rId5" Type="http://schemas.openxmlformats.org/officeDocument/2006/relationships/oleObject" Target="../embeddings/oleObject152.bin"/><Relationship Id="rId10" Type="http://schemas.openxmlformats.org/officeDocument/2006/relationships/image" Target="../media/image320.wmf"/><Relationship Id="rId4" Type="http://schemas.openxmlformats.org/officeDocument/2006/relationships/image" Target="../media/image317.wmf"/><Relationship Id="rId9" Type="http://schemas.openxmlformats.org/officeDocument/2006/relationships/oleObject" Target="../embeddings/oleObject154.bin"/></Relationships>
</file>

<file path=ppt/slides/_rels/slide126.xml.rels><?xml version="1.0" encoding="UTF-8" standalone="yes"?>
<Relationships xmlns="http://schemas.openxmlformats.org/package/2006/relationships"><Relationship Id="rId3" Type="http://schemas.openxmlformats.org/officeDocument/2006/relationships/image" Target="../media/image1560.png"/><Relationship Id="rId2" Type="http://schemas.openxmlformats.org/officeDocument/2006/relationships/image" Target="../media/image1550.png"/><Relationship Id="rId1" Type="http://schemas.openxmlformats.org/officeDocument/2006/relationships/slideLayout" Target="../slideLayouts/slideLayout7.xml"/><Relationship Id="rId5" Type="http://schemas.openxmlformats.org/officeDocument/2006/relationships/image" Target="../media/image1580.png"/><Relationship Id="rId4" Type="http://schemas.openxmlformats.org/officeDocument/2006/relationships/image" Target="../media/image1570.png"/></Relationships>
</file>

<file path=ppt/slides/_rels/slide12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7.xml"/><Relationship Id="rId4" Type="http://schemas.openxmlformats.org/officeDocument/2006/relationships/image" Target="../media/image323.png"/></Relationships>
</file>

<file path=ppt/slides/_rels/slide12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7.xml"/><Relationship Id="rId4" Type="http://schemas.openxmlformats.org/officeDocument/2006/relationships/image" Target="../media/image326.png"/></Relationships>
</file>

<file path=ppt/slides/_rels/slide12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7.xml"/><Relationship Id="rId4" Type="http://schemas.openxmlformats.org/officeDocument/2006/relationships/image" Target="../media/image3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3.wmf"/><Relationship Id="rId5" Type="http://schemas.openxmlformats.org/officeDocument/2006/relationships/oleObject" Target="../embeddings/oleObject33.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35.bin"/></Relationships>
</file>

<file path=ppt/slides/_rels/slide130.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7.xml"/><Relationship Id="rId4" Type="http://schemas.openxmlformats.org/officeDocument/2006/relationships/image" Target="../media/image334.png"/></Relationships>
</file>

<file path=ppt/slides/_rels/slide132.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7.xml"/><Relationship Id="rId4" Type="http://schemas.openxmlformats.org/officeDocument/2006/relationships/image" Target="../media/image337.png"/></Relationships>
</file>

<file path=ppt/slides/_rels/slide133.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134.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7.xml"/><Relationship Id="rId4" Type="http://schemas.openxmlformats.org/officeDocument/2006/relationships/image" Target="../media/image343.png"/></Relationships>
</file>

<file path=ppt/slides/_rels/slide135.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7.xml"/><Relationship Id="rId4" Type="http://schemas.openxmlformats.org/officeDocument/2006/relationships/image" Target="../media/image346.png"/></Relationships>
</file>

<file path=ppt/slides/_rels/slide136.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png"/><Relationship Id="rId1" Type="http://schemas.openxmlformats.org/officeDocument/2006/relationships/slideLayout" Target="../slideLayouts/slideLayout7.xml"/><Relationship Id="rId4" Type="http://schemas.openxmlformats.org/officeDocument/2006/relationships/image" Target="../media/image351.png"/></Relationships>
</file>

<file path=ppt/slides/_rels/slide138.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7.xml"/><Relationship Id="rId4" Type="http://schemas.openxmlformats.org/officeDocument/2006/relationships/image" Target="../media/image354.png"/></Relationships>
</file>

<file path=ppt/slides/_rels/slide139.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7.xml"/><Relationship Id="rId4" Type="http://schemas.openxmlformats.org/officeDocument/2006/relationships/image" Target="../media/image357.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7.wmf"/><Relationship Id="rId5" Type="http://schemas.openxmlformats.org/officeDocument/2006/relationships/oleObject" Target="../embeddings/oleObject37.bin"/><Relationship Id="rId4" Type="http://schemas.openxmlformats.org/officeDocument/2006/relationships/image" Target="../media/image36.wmf"/><Relationship Id="rId9" Type="http://schemas.openxmlformats.org/officeDocument/2006/relationships/image" Target="../media/image38.wmf"/></Relationships>
</file>

<file path=ppt/slides/_rels/slide140.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7.xml"/><Relationship Id="rId4" Type="http://schemas.openxmlformats.org/officeDocument/2006/relationships/image" Target="../media/image360.png"/></Relationships>
</file>

<file path=ppt/slides/_rels/slide141.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png"/><Relationship Id="rId1" Type="http://schemas.openxmlformats.org/officeDocument/2006/relationships/slideLayout" Target="../slideLayouts/slideLayout7.xml"/><Relationship Id="rId4" Type="http://schemas.openxmlformats.org/officeDocument/2006/relationships/image" Target="../media/image363.png"/></Relationships>
</file>

<file path=ppt/slides/_rels/slide142.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7.xml"/><Relationship Id="rId4" Type="http://schemas.openxmlformats.org/officeDocument/2006/relationships/image" Target="../media/image366.png"/></Relationships>
</file>

<file path=ppt/slides/_rels/slide143.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7.xml"/><Relationship Id="rId4" Type="http://schemas.openxmlformats.org/officeDocument/2006/relationships/image" Target="../media/image371.png"/></Relationships>
</file>

<file path=ppt/slides/_rels/slide145.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png"/><Relationship Id="rId1" Type="http://schemas.openxmlformats.org/officeDocument/2006/relationships/slideLayout" Target="../slideLayouts/slideLayout7.xml"/><Relationship Id="rId4" Type="http://schemas.openxmlformats.org/officeDocument/2006/relationships/image" Target="../media/image374.png"/></Relationships>
</file>

<file path=ppt/slides/_rels/slide146.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7.xml"/><Relationship Id="rId4" Type="http://schemas.openxmlformats.org/officeDocument/2006/relationships/image" Target="../media/image379.png"/></Relationships>
</file>

<file path=ppt/slides/_rels/slide14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7.xml"/><Relationship Id="rId4" Type="http://schemas.openxmlformats.org/officeDocument/2006/relationships/image" Target="../media/image382.png"/></Relationships>
</file>

<file path=ppt/slides/_rels/slide149.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84.png"/></Relationships>
</file>

<file path=ppt/slides/_rels/slide15.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45.bin"/><Relationship Id="rId3" Type="http://schemas.openxmlformats.org/officeDocument/2006/relationships/oleObject" Target="../embeddings/oleObject40.bin"/><Relationship Id="rId7" Type="http://schemas.openxmlformats.org/officeDocument/2006/relationships/oleObject" Target="../embeddings/oleObject42.bin"/><Relationship Id="rId12" Type="http://schemas.openxmlformats.org/officeDocument/2006/relationships/image" Target="../media/image43.wmf"/><Relationship Id="rId2" Type="http://schemas.openxmlformats.org/officeDocument/2006/relationships/slideLayout" Target="../slideLayouts/slideLayout7.xml"/><Relationship Id="rId16" Type="http://schemas.openxmlformats.org/officeDocument/2006/relationships/image" Target="../media/image45.wmf"/><Relationship Id="rId1" Type="http://schemas.openxmlformats.org/officeDocument/2006/relationships/vmlDrawing" Target="../drawings/vmlDrawing12.vml"/><Relationship Id="rId6" Type="http://schemas.openxmlformats.org/officeDocument/2006/relationships/image" Target="../media/image40.wmf"/><Relationship Id="rId11" Type="http://schemas.openxmlformats.org/officeDocument/2006/relationships/oleObject" Target="../embeddings/oleObject44.bin"/><Relationship Id="rId5" Type="http://schemas.openxmlformats.org/officeDocument/2006/relationships/oleObject" Target="../embeddings/oleObject41.bin"/><Relationship Id="rId15" Type="http://schemas.openxmlformats.org/officeDocument/2006/relationships/oleObject" Target="../embeddings/oleObject46.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43.bin"/><Relationship Id="rId14" Type="http://schemas.openxmlformats.org/officeDocument/2006/relationships/image" Target="../media/image44.wmf"/></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wmf"/><Relationship Id="rId4" Type="http://schemas.openxmlformats.org/officeDocument/2006/relationships/oleObject" Target="../embeddings/oleObject1.bin"/><Relationship Id="rId9"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69.wmf"/><Relationship Id="rId5" Type="http://schemas.openxmlformats.org/officeDocument/2006/relationships/oleObject" Target="../embeddings/oleObject48.bin"/><Relationship Id="rId4" Type="http://schemas.openxmlformats.org/officeDocument/2006/relationships/image" Target="../media/image68.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oleObject" Target="../embeddings/oleObject49.bin"/><Relationship Id="rId7" Type="http://schemas.openxmlformats.org/officeDocument/2006/relationships/image" Target="../media/image71.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51.bin"/><Relationship Id="rId5" Type="http://schemas.openxmlformats.org/officeDocument/2006/relationships/oleObject" Target="../embeddings/oleObject50.bin"/><Relationship Id="rId4" Type="http://schemas.openxmlformats.org/officeDocument/2006/relationships/image" Target="../media/image70.wmf"/><Relationship Id="rId9" Type="http://schemas.openxmlformats.org/officeDocument/2006/relationships/image" Target="../media/image72.wmf"/></Relationships>
</file>

<file path=ppt/slides/_rels/slide26.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53.bin"/><Relationship Id="rId7" Type="http://schemas.openxmlformats.org/officeDocument/2006/relationships/oleObject" Target="../embeddings/oleObject55.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74.wmf"/><Relationship Id="rId5" Type="http://schemas.openxmlformats.org/officeDocument/2006/relationships/oleObject" Target="../embeddings/oleObject54.bin"/><Relationship Id="rId10" Type="http://schemas.openxmlformats.org/officeDocument/2006/relationships/image" Target="../media/image76.wmf"/><Relationship Id="rId4" Type="http://schemas.openxmlformats.org/officeDocument/2006/relationships/image" Target="../media/image73.wmf"/><Relationship Id="rId9" Type="http://schemas.openxmlformats.org/officeDocument/2006/relationships/oleObject" Target="../embeddings/oleObject56.bin"/></Relationships>
</file>

<file path=ppt/slides/_rels/slide27.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oleObject" Target="../embeddings/oleObject57.bin"/><Relationship Id="rId7" Type="http://schemas.openxmlformats.org/officeDocument/2006/relationships/oleObject" Target="../embeddings/oleObject59.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78.wmf"/><Relationship Id="rId5" Type="http://schemas.openxmlformats.org/officeDocument/2006/relationships/oleObject" Target="../embeddings/oleObject58.bin"/><Relationship Id="rId4" Type="http://schemas.openxmlformats.org/officeDocument/2006/relationships/image" Target="../media/image77.wmf"/><Relationship Id="rId9" Type="http://schemas.openxmlformats.org/officeDocument/2006/relationships/oleObject" Target="../embeddings/oleObject60.bin"/></Relationships>
</file>

<file path=ppt/slides/_rels/slide28.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oleObject" Target="../embeddings/oleObject61.bin"/><Relationship Id="rId7" Type="http://schemas.openxmlformats.org/officeDocument/2006/relationships/oleObject" Target="../embeddings/oleObject63.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81.wmf"/><Relationship Id="rId5" Type="http://schemas.openxmlformats.org/officeDocument/2006/relationships/oleObject" Target="../embeddings/oleObject62.bin"/><Relationship Id="rId10" Type="http://schemas.openxmlformats.org/officeDocument/2006/relationships/image" Target="../media/image83.wmf"/><Relationship Id="rId4" Type="http://schemas.openxmlformats.org/officeDocument/2006/relationships/image" Target="../media/image80.wmf"/><Relationship Id="rId9" Type="http://schemas.openxmlformats.org/officeDocument/2006/relationships/oleObject" Target="../embeddings/oleObject64.bin"/></Relationships>
</file>

<file path=ppt/slides/_rels/slide29.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85.wmf"/><Relationship Id="rId5" Type="http://schemas.openxmlformats.org/officeDocument/2006/relationships/oleObject" Target="../embeddings/oleObject66.bin"/><Relationship Id="rId10" Type="http://schemas.openxmlformats.org/officeDocument/2006/relationships/image" Target="../media/image87.wmf"/><Relationship Id="rId4" Type="http://schemas.openxmlformats.org/officeDocument/2006/relationships/image" Target="../media/image84.wmf"/><Relationship Id="rId9" Type="http://schemas.openxmlformats.org/officeDocument/2006/relationships/oleObject" Target="../embeddings/oleObject68.bin"/></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5.bin"/><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oleObject" Target="../embeddings/oleObject69.bin"/><Relationship Id="rId7" Type="http://schemas.openxmlformats.org/officeDocument/2006/relationships/image" Target="../media/image89.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71.bin"/><Relationship Id="rId5" Type="http://schemas.openxmlformats.org/officeDocument/2006/relationships/oleObject" Target="../embeddings/oleObject70.bin"/><Relationship Id="rId4" Type="http://schemas.openxmlformats.org/officeDocument/2006/relationships/image" Target="../media/image88.wmf"/><Relationship Id="rId9" Type="http://schemas.openxmlformats.org/officeDocument/2006/relationships/image" Target="../media/image90.wmf"/></Relationships>
</file>

<file path=ppt/slides/_rels/slide31.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oleObject" Target="../embeddings/oleObject73.bin"/><Relationship Id="rId7" Type="http://schemas.openxmlformats.org/officeDocument/2006/relationships/oleObject" Target="../embeddings/oleObject75.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92.wmf"/><Relationship Id="rId5" Type="http://schemas.openxmlformats.org/officeDocument/2006/relationships/oleObject" Target="../embeddings/oleObject74.bin"/><Relationship Id="rId10" Type="http://schemas.openxmlformats.org/officeDocument/2006/relationships/image" Target="../media/image94.wmf"/><Relationship Id="rId4" Type="http://schemas.openxmlformats.org/officeDocument/2006/relationships/image" Target="../media/image91.wmf"/><Relationship Id="rId9" Type="http://schemas.openxmlformats.org/officeDocument/2006/relationships/oleObject" Target="../embeddings/oleObject76.bin"/></Relationships>
</file>

<file path=ppt/slides/_rels/slide32.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oleObject" Target="../embeddings/oleObject77.bin"/><Relationship Id="rId7" Type="http://schemas.openxmlformats.org/officeDocument/2006/relationships/oleObject" Target="../embeddings/oleObject79.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96.wmf"/><Relationship Id="rId5" Type="http://schemas.openxmlformats.org/officeDocument/2006/relationships/oleObject" Target="../embeddings/oleObject78.bin"/><Relationship Id="rId4" Type="http://schemas.openxmlformats.org/officeDocument/2006/relationships/image" Target="../media/image95.wmf"/></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6.png"/><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13.wmf"/><Relationship Id="rId10" Type="http://schemas.openxmlformats.org/officeDocument/2006/relationships/image" Target="../media/image11.wmf"/><Relationship Id="rId4" Type="http://schemas.openxmlformats.org/officeDocument/2006/relationships/image" Target="../media/image8.wmf"/><Relationship Id="rId9" Type="http://schemas.openxmlformats.org/officeDocument/2006/relationships/oleObject" Target="../embeddings/oleObject10.bin"/><Relationship Id="rId14" Type="http://schemas.openxmlformats.org/officeDocument/2006/relationships/oleObject" Target="../embeddings/oleObject12.bin"/></Relationships>
</file>

<file path=ppt/slides/_rels/slide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148.wmf"/></Relationships>
</file>

<file path=ppt/slides/_rels/slide52.xml.rels><?xml version="1.0" encoding="UTF-8" standalone="yes"?>
<Relationships xmlns="http://schemas.openxmlformats.org/package/2006/relationships"><Relationship Id="rId8" Type="http://schemas.openxmlformats.org/officeDocument/2006/relationships/image" Target="../media/image151.wmf"/><Relationship Id="rId3" Type="http://schemas.openxmlformats.org/officeDocument/2006/relationships/oleObject" Target="../embeddings/oleObject81.bin"/><Relationship Id="rId7" Type="http://schemas.openxmlformats.org/officeDocument/2006/relationships/oleObject" Target="../embeddings/oleObject83.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50.wmf"/><Relationship Id="rId5" Type="http://schemas.openxmlformats.org/officeDocument/2006/relationships/oleObject" Target="../embeddings/oleObject82.bin"/><Relationship Id="rId10" Type="http://schemas.openxmlformats.org/officeDocument/2006/relationships/image" Target="../media/image152.wmf"/><Relationship Id="rId4" Type="http://schemas.openxmlformats.org/officeDocument/2006/relationships/image" Target="../media/image149.wmf"/><Relationship Id="rId9" Type="http://schemas.openxmlformats.org/officeDocument/2006/relationships/oleObject" Target="../embeddings/oleObject84.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54.wmf"/><Relationship Id="rId5" Type="http://schemas.openxmlformats.org/officeDocument/2006/relationships/oleObject" Target="../embeddings/oleObject86.bin"/><Relationship Id="rId4" Type="http://schemas.openxmlformats.org/officeDocument/2006/relationships/image" Target="../media/image153.wmf"/></Relationships>
</file>

<file path=ppt/slides/_rels/slide57.xml.rels><?xml version="1.0" encoding="UTF-8" standalone="yes"?>
<Relationships xmlns="http://schemas.openxmlformats.org/package/2006/relationships"><Relationship Id="rId8" Type="http://schemas.openxmlformats.org/officeDocument/2006/relationships/image" Target="../media/image157.wmf"/><Relationship Id="rId3" Type="http://schemas.openxmlformats.org/officeDocument/2006/relationships/oleObject" Target="../embeddings/oleObject87.bin"/><Relationship Id="rId7" Type="http://schemas.openxmlformats.org/officeDocument/2006/relationships/oleObject" Target="../embeddings/oleObject89.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56.wmf"/><Relationship Id="rId5" Type="http://schemas.openxmlformats.org/officeDocument/2006/relationships/oleObject" Target="../embeddings/oleObject88.bin"/><Relationship Id="rId4" Type="http://schemas.openxmlformats.org/officeDocument/2006/relationships/image" Target="../media/image155.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159.wmf"/><Relationship Id="rId5" Type="http://schemas.openxmlformats.org/officeDocument/2006/relationships/oleObject" Target="../embeddings/oleObject91.bin"/><Relationship Id="rId4" Type="http://schemas.openxmlformats.org/officeDocument/2006/relationships/image" Target="../media/image158.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161.wmf"/><Relationship Id="rId5" Type="http://schemas.openxmlformats.org/officeDocument/2006/relationships/oleObject" Target="../embeddings/oleObject93.bin"/><Relationship Id="rId4" Type="http://schemas.openxmlformats.org/officeDocument/2006/relationships/image" Target="../media/image160.wmf"/></Relationships>
</file>

<file path=ppt/slides/_rels/slide6.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5.wmf"/><Relationship Id="rId5" Type="http://schemas.openxmlformats.org/officeDocument/2006/relationships/oleObject" Target="../embeddings/oleObject14.bin"/><Relationship Id="rId4" Type="http://schemas.openxmlformats.org/officeDocument/2006/relationships/image" Target="../media/image14.wmf"/><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163.wmf"/><Relationship Id="rId13" Type="http://schemas.openxmlformats.org/officeDocument/2006/relationships/image" Target="../media/image980.png"/><Relationship Id="rId3" Type="http://schemas.openxmlformats.org/officeDocument/2006/relationships/oleObject" Target="../embeddings/oleObject94.bin"/><Relationship Id="rId7" Type="http://schemas.openxmlformats.org/officeDocument/2006/relationships/oleObject" Target="../embeddings/oleObject96.bin"/><Relationship Id="rId12" Type="http://schemas.openxmlformats.org/officeDocument/2006/relationships/image" Target="../media/image165.wmf"/><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162.wmf"/><Relationship Id="rId11" Type="http://schemas.openxmlformats.org/officeDocument/2006/relationships/oleObject" Target="../embeddings/oleObject98.bin"/><Relationship Id="rId5" Type="http://schemas.openxmlformats.org/officeDocument/2006/relationships/oleObject" Target="../embeddings/oleObject95.bin"/><Relationship Id="rId10" Type="http://schemas.openxmlformats.org/officeDocument/2006/relationships/image" Target="../media/image164.wmf"/><Relationship Id="rId4" Type="http://schemas.openxmlformats.org/officeDocument/2006/relationships/image" Target="../media/image161.wmf"/><Relationship Id="rId9" Type="http://schemas.openxmlformats.org/officeDocument/2006/relationships/oleObject" Target="../embeddings/oleObject97.bin"/></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oleObject" Target="../embeddings/oleObject99.bin"/><Relationship Id="rId7" Type="http://schemas.openxmlformats.org/officeDocument/2006/relationships/oleObject" Target="../embeddings/oleObject101.bin"/><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167.wmf"/><Relationship Id="rId11" Type="http://schemas.openxmlformats.org/officeDocument/2006/relationships/image" Target="../media/image169.wmf"/><Relationship Id="rId5" Type="http://schemas.openxmlformats.org/officeDocument/2006/relationships/oleObject" Target="../embeddings/oleObject100.bin"/><Relationship Id="rId10" Type="http://schemas.openxmlformats.org/officeDocument/2006/relationships/oleObject" Target="../embeddings/oleObject103.bin"/><Relationship Id="rId4" Type="http://schemas.openxmlformats.org/officeDocument/2006/relationships/image" Target="../media/image166.wmf"/><Relationship Id="rId9" Type="http://schemas.openxmlformats.org/officeDocument/2006/relationships/image" Target="../media/image168.wmf"/></Relationships>
</file>

<file path=ppt/slides/_rels/slide62.x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oleObject" Target="../embeddings/oleObject104.bin"/><Relationship Id="rId7" Type="http://schemas.openxmlformats.org/officeDocument/2006/relationships/oleObject" Target="../embeddings/oleObject106.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171.wmf"/><Relationship Id="rId5" Type="http://schemas.openxmlformats.org/officeDocument/2006/relationships/oleObject" Target="../embeddings/oleObject105.bin"/><Relationship Id="rId4" Type="http://schemas.openxmlformats.org/officeDocument/2006/relationships/image" Target="../media/image170.wmf"/></Relationships>
</file>

<file path=ppt/slides/_rels/slide63.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oleObject" Target="../embeddings/oleObject107.bin"/><Relationship Id="rId7" Type="http://schemas.openxmlformats.org/officeDocument/2006/relationships/oleObject" Target="../embeddings/oleObject109.bin"/><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173.wmf"/><Relationship Id="rId5" Type="http://schemas.openxmlformats.org/officeDocument/2006/relationships/oleObject" Target="../embeddings/oleObject108.bin"/><Relationship Id="rId4" Type="http://schemas.openxmlformats.org/officeDocument/2006/relationships/image" Target="../media/image172.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176.wmf"/><Relationship Id="rId5" Type="http://schemas.openxmlformats.org/officeDocument/2006/relationships/oleObject" Target="../embeddings/oleObject111.bin"/><Relationship Id="rId4" Type="http://schemas.openxmlformats.org/officeDocument/2006/relationships/image" Target="../media/image175.wmf"/></Relationships>
</file>

<file path=ppt/slides/_rels/slide65.xml.rels><?xml version="1.0" encoding="UTF-8" standalone="yes"?>
<Relationships xmlns="http://schemas.openxmlformats.org/package/2006/relationships"><Relationship Id="rId8" Type="http://schemas.openxmlformats.org/officeDocument/2006/relationships/image" Target="../media/image179.wmf"/><Relationship Id="rId3" Type="http://schemas.openxmlformats.org/officeDocument/2006/relationships/oleObject" Target="../embeddings/oleObject112.bin"/><Relationship Id="rId7" Type="http://schemas.openxmlformats.org/officeDocument/2006/relationships/oleObject" Target="../embeddings/oleObject114.bin"/><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178.wmf"/><Relationship Id="rId11" Type="http://schemas.openxmlformats.org/officeDocument/2006/relationships/image" Target="../media/image180.wmf"/><Relationship Id="rId5" Type="http://schemas.openxmlformats.org/officeDocument/2006/relationships/oleObject" Target="../embeddings/oleObject113.bin"/><Relationship Id="rId10" Type="http://schemas.openxmlformats.org/officeDocument/2006/relationships/oleObject" Target="../embeddings/oleObject115.bin"/><Relationship Id="rId4" Type="http://schemas.openxmlformats.org/officeDocument/2006/relationships/image" Target="../media/image177.wmf"/><Relationship Id="rId9" Type="http://schemas.openxmlformats.org/officeDocument/2006/relationships/image" Target="../media/image1090.png"/></Relationships>
</file>

<file path=ppt/slides/_rels/slide66.xml.rels><?xml version="1.0" encoding="UTF-8" standalone="yes"?>
<Relationships xmlns="http://schemas.openxmlformats.org/package/2006/relationships"><Relationship Id="rId3" Type="http://schemas.openxmlformats.org/officeDocument/2006/relationships/image" Target="../media/image1110.png"/><Relationship Id="rId7" Type="http://schemas.openxmlformats.org/officeDocument/2006/relationships/image" Target="../media/image182.wmf"/><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oleObject" Target="../embeddings/oleObject117.bin"/><Relationship Id="rId5" Type="http://schemas.openxmlformats.org/officeDocument/2006/relationships/image" Target="../media/image181.wmf"/><Relationship Id="rId4" Type="http://schemas.openxmlformats.org/officeDocument/2006/relationships/oleObject" Target="../embeddings/oleObject116.bin"/></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image" Target="../media/image1130.png"/><Relationship Id="rId5" Type="http://schemas.openxmlformats.org/officeDocument/2006/relationships/image" Target="../media/image1120.png"/><Relationship Id="rId4" Type="http://schemas.openxmlformats.org/officeDocument/2006/relationships/image" Target="../media/image183.wmf"/><Relationship Id="rId9" Type="http://schemas.openxmlformats.org/officeDocument/2006/relationships/image" Target="../media/image1140.png"/></Relationships>
</file>

<file path=ppt/slides/_rels/slide68.xml.rels><?xml version="1.0" encoding="UTF-8" standalone="yes"?>
<Relationships xmlns="http://schemas.openxmlformats.org/package/2006/relationships"><Relationship Id="rId3" Type="http://schemas.openxmlformats.org/officeDocument/2006/relationships/image" Target="../media/image1150.png"/><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6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png"/></Relationships>
</file>

<file path=ppt/slides/_rels/slide7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5" Type="http://schemas.openxmlformats.org/officeDocument/2006/relationships/image" Target="../media/image203.png"/><Relationship Id="rId4" Type="http://schemas.openxmlformats.org/officeDocument/2006/relationships/image" Target="../media/image202.png"/></Relationships>
</file>

<file path=ppt/slides/_rels/slide7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2.png"/><Relationship Id="rId4" Type="http://schemas.openxmlformats.org/officeDocument/2006/relationships/image" Target="../media/image17.wmf"/></Relationships>
</file>

<file path=ppt/slides/_rels/slide8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8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 Id="rId4" Type="http://schemas.openxmlformats.org/officeDocument/2006/relationships/image" Target="../media/image227.png"/></Relationships>
</file>

<file path=ppt/slides/_rels/slide8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 Id="rId5" Type="http://schemas.openxmlformats.org/officeDocument/2006/relationships/image" Target="../media/image231.png"/><Relationship Id="rId4" Type="http://schemas.openxmlformats.org/officeDocument/2006/relationships/image" Target="../media/image230.png"/></Relationships>
</file>

<file path=ppt/slides/_rels/slide8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 Id="rId4" Type="http://schemas.openxmlformats.org/officeDocument/2006/relationships/image" Target="../media/image234.png"/></Relationships>
</file>

<file path=ppt/slides/_rels/slide8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8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2.wmf"/><Relationship Id="rId3" Type="http://schemas.openxmlformats.org/officeDocument/2006/relationships/notesSlide" Target="../notesSlides/notesSlide3.xml"/><Relationship Id="rId7" Type="http://schemas.openxmlformats.org/officeDocument/2006/relationships/image" Target="../media/image19.wmf"/><Relationship Id="rId12"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image" Target="../media/image21.wmf"/><Relationship Id="rId5" Type="http://schemas.openxmlformats.org/officeDocument/2006/relationships/image" Target="../media/image18.w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20.wmf"/></Relationships>
</file>

<file path=ppt/slides/_rels/slide9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9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7.xml"/><Relationship Id="rId4" Type="http://schemas.openxmlformats.org/officeDocument/2006/relationships/image" Target="../media/image256.png"/></Relationships>
</file>

<file path=ppt/slides/_rels/slide9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7.xml"/><Relationship Id="rId4" Type="http://schemas.openxmlformats.org/officeDocument/2006/relationships/image" Target="../media/image259.png"/></Relationships>
</file>

<file path=ppt/slides/_rels/slide9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 Id="rId4" Type="http://schemas.openxmlformats.org/officeDocument/2006/relationships/image" Target="../media/image264.png"/></Relationships>
</file>

<file path=ppt/slides/_rels/slide9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03" y="184151"/>
            <a:ext cx="4849111" cy="593724"/>
          </a:xfrm>
        </p:spPr>
        <p:txBody>
          <a:bodyPr>
            <a:normAutofit fontScale="90000"/>
          </a:bodyPr>
          <a:lstStyle/>
          <a:p>
            <a:r>
              <a:rPr lang="en-US" dirty="0" smtClean="0">
                <a:solidFill>
                  <a:srgbClr val="7030A0"/>
                </a:solidFill>
              </a:rPr>
              <a:t>LINEAR  ALGEBRA </a:t>
            </a:r>
            <a:endParaRPr lang="en-US" dirty="0">
              <a:solidFill>
                <a:srgbClr val="7030A0"/>
              </a:solidFill>
            </a:endParaRPr>
          </a:p>
        </p:txBody>
      </p:sp>
      <p:sp>
        <p:nvSpPr>
          <p:cNvPr id="5" name="Content Placeholder 4"/>
          <p:cNvSpPr>
            <a:spLocks noGrp="1"/>
          </p:cNvSpPr>
          <p:nvPr>
            <p:ph idx="1"/>
          </p:nvPr>
        </p:nvSpPr>
        <p:spPr>
          <a:xfrm>
            <a:off x="304800" y="3124200"/>
            <a:ext cx="8915400" cy="2917163"/>
          </a:xfrm>
        </p:spPr>
        <p:txBody>
          <a:bodyPr>
            <a:normAutofit fontScale="25000" lnSpcReduction="20000"/>
          </a:bodyPr>
          <a:lstStyle/>
          <a:p>
            <a:pPr lvl="0" defTabSz="914400"/>
            <a:r>
              <a:rPr lang="en-US" altLang="en-US" sz="14400" b="1" dirty="0" smtClean="0">
                <a:solidFill>
                  <a:srgbClr val="2D2F90"/>
                </a:solidFill>
                <a:latin typeface="Arial Rounded MT Bold" panose="020F0704030504030204" pitchFamily="34" charset="0"/>
                <a:ea typeface="Calibri" panose="020F0502020204030204" pitchFamily="34" charset="0"/>
                <a:cs typeface="Times New Roman" panose="02020603050405020304" pitchFamily="18" charset="0"/>
              </a:rPr>
              <a:t>    </a:t>
            </a:r>
            <a:r>
              <a:rPr lang="en-US" altLang="en-US" sz="16000" b="1" dirty="0" smtClean="0">
                <a:solidFill>
                  <a:srgbClr val="2D2F90"/>
                </a:solidFill>
                <a:latin typeface="Arial Rounded MT Bold" panose="020F0704030504030204" pitchFamily="34" charset="0"/>
                <a:ea typeface="Calibri" panose="020F0502020204030204" pitchFamily="34" charset="0"/>
                <a:cs typeface="Times New Roman" panose="02020603050405020304" pitchFamily="18" charset="0"/>
              </a:rPr>
              <a:t>SRI </a:t>
            </a:r>
            <a:r>
              <a:rPr lang="en-US" altLang="en-US" sz="16000" b="1" dirty="0">
                <a:solidFill>
                  <a:srgbClr val="2D2F90"/>
                </a:solidFill>
                <a:latin typeface="Arial Rounded MT Bold" panose="020F0704030504030204" pitchFamily="34" charset="0"/>
                <a:ea typeface="Calibri" panose="020F0502020204030204" pitchFamily="34" charset="0"/>
                <a:cs typeface="Times New Roman" panose="02020603050405020304" pitchFamily="18" charset="0"/>
              </a:rPr>
              <a:t>HARI DEGREE COLLEGE</a:t>
            </a:r>
            <a:endParaRPr lang="en-US" altLang="en-US" sz="16000" dirty="0"/>
          </a:p>
          <a:p>
            <a:pPr lvl="0" defTabSz="914400"/>
            <a:r>
              <a:rPr lang="en-US" altLang="en-US" sz="6200" b="1" dirty="0">
                <a:solidFill>
                  <a:srgbClr val="030303"/>
                </a:solidFill>
                <a:latin typeface="Times New Roman" panose="02020603050405020304" pitchFamily="18" charset="0"/>
                <a:ea typeface="Calibri" panose="020F0502020204030204" pitchFamily="34" charset="0"/>
                <a:cs typeface="Times New Roman" panose="02020603050405020304" pitchFamily="18" charset="0"/>
              </a:rPr>
              <a:t>                     (Permanently Affiliated to Yogi </a:t>
            </a:r>
            <a:r>
              <a:rPr lang="en-US" altLang="en-US" sz="6200" b="1" dirty="0" err="1">
                <a:solidFill>
                  <a:srgbClr val="030303"/>
                </a:solidFill>
                <a:latin typeface="Times New Roman" panose="02020603050405020304" pitchFamily="18" charset="0"/>
                <a:ea typeface="Calibri" panose="020F0502020204030204" pitchFamily="34" charset="0"/>
                <a:cs typeface="Times New Roman" panose="02020603050405020304" pitchFamily="18" charset="0"/>
              </a:rPr>
              <a:t>Vemana</a:t>
            </a:r>
            <a:r>
              <a:rPr lang="en-US" altLang="en-US" sz="6200" b="1" dirty="0">
                <a:solidFill>
                  <a:srgbClr val="030303"/>
                </a:solidFill>
                <a:latin typeface="Times New Roman" panose="02020603050405020304" pitchFamily="18" charset="0"/>
                <a:ea typeface="Calibri" panose="020F0502020204030204" pitchFamily="34" charset="0"/>
                <a:cs typeface="Times New Roman" panose="02020603050405020304" pitchFamily="18" charset="0"/>
              </a:rPr>
              <a:t> University, Kadapa)</a:t>
            </a:r>
            <a:endParaRPr lang="en-US" altLang="en-US" sz="6200" dirty="0"/>
          </a:p>
          <a:p>
            <a:pPr lvl="0" defTabSz="914400"/>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rPr>
              <a:t>                      Recognized by UGC New-Delhi under Section 2(f) &amp;12(8) </a:t>
            </a:r>
            <a:endParaRPr lang="en-US" altLang="en-US" sz="6200" dirty="0"/>
          </a:p>
          <a:p>
            <a:pPr lvl="0" defTabSz="914400"/>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rPr>
              <a:t>                      An ISO 9001</a:t>
            </a:r>
            <a:r>
              <a:rPr lang="en-US" altLang="en-US" sz="6200" b="1" dirty="0">
                <a:solidFill>
                  <a:srgbClr val="2F2F2F"/>
                </a:solidFill>
                <a:latin typeface="Times New Roman" panose="02020603050405020304" pitchFamily="18" charset="0"/>
                <a:ea typeface="Arial" panose="020B0604020202020204" pitchFamily="34" charset="0"/>
                <a:cs typeface="Times New Roman" panose="02020603050405020304" pitchFamily="18" charset="0"/>
              </a:rPr>
              <a:t>:</a:t>
            </a:r>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rPr>
              <a:t>2015Certified Institution</a:t>
            </a:r>
            <a:endParaRPr lang="en-US" altLang="en-US" sz="6200" dirty="0"/>
          </a:p>
          <a:p>
            <a:pPr lvl="0" defTabSz="914400"/>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rPr>
              <a:t>                     #45/290-10</a:t>
            </a:r>
            <a:r>
              <a:rPr lang="en-US" altLang="en-US" sz="6200" b="1" dirty="0">
                <a:solidFill>
                  <a:srgbClr val="2F2F2F"/>
                </a:solidFill>
                <a:latin typeface="Times New Roman" panose="02020603050405020304" pitchFamily="18" charset="0"/>
                <a:ea typeface="Arial" panose="020B0604020202020204" pitchFamily="34" charset="0"/>
                <a:cs typeface="Times New Roman" panose="02020603050405020304" pitchFamily="18" charset="0"/>
              </a:rPr>
              <a:t>,</a:t>
            </a:r>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rPr>
              <a:t>BalajiNagar,Kadapa</a:t>
            </a:r>
            <a:r>
              <a:rPr lang="en-US" altLang="en-US" sz="6200" b="1" dirty="0">
                <a:solidFill>
                  <a:srgbClr val="2F2F2F"/>
                </a:solidFill>
                <a:latin typeface="Times New Roman" panose="02020603050405020304" pitchFamily="18" charset="0"/>
                <a:ea typeface="Arial" panose="020B0604020202020204" pitchFamily="34" charset="0"/>
                <a:cs typeface="Times New Roman" panose="02020603050405020304" pitchFamily="18" charset="0"/>
              </a:rPr>
              <a:t>,</a:t>
            </a:r>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rPr>
              <a:t>A.P</a:t>
            </a:r>
            <a:r>
              <a:rPr lang="en-US" altLang="en-US" sz="6200" b="1" dirty="0">
                <a:solidFill>
                  <a:srgbClr val="2F2F2F"/>
                </a:solidFill>
                <a:latin typeface="Times New Roman" panose="02020603050405020304" pitchFamily="18" charset="0"/>
                <a:ea typeface="Arial" panose="020B0604020202020204" pitchFamily="34" charset="0"/>
                <a:cs typeface="Times New Roman" panose="02020603050405020304" pitchFamily="18" charset="0"/>
              </a:rPr>
              <a:t>.,</a:t>
            </a:r>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rPr>
              <a:t>INDIA-516003</a:t>
            </a:r>
            <a:endParaRPr lang="en-US" altLang="en-US" sz="6200" dirty="0"/>
          </a:p>
          <a:p>
            <a:pPr lvl="0" defTabSz="914400"/>
            <a:r>
              <a:rPr lang="en-US" altLang="en-US" sz="6200" b="1" dirty="0">
                <a:latin typeface="Times New Roman" panose="02020603050405020304" pitchFamily="18" charset="0"/>
                <a:ea typeface="Arial" panose="020B0604020202020204" pitchFamily="34" charset="0"/>
                <a:cs typeface="Times New Roman" panose="02020603050405020304" pitchFamily="18" charset="0"/>
              </a:rPr>
              <a:t>                      E-Mail:</a:t>
            </a:r>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hlinkClick r:id="rId3"/>
              </a:rPr>
              <a:t>sriharidc047@gmail.com</a:t>
            </a:r>
            <a:r>
              <a:rPr lang="en-US" altLang="en-US" sz="6200" b="1"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6200" b="1" dirty="0" smtClean="0">
                <a:solidFill>
                  <a:srgbClr val="030303"/>
                </a:solidFill>
                <a:latin typeface="Times New Roman" panose="02020603050405020304" pitchFamily="18" charset="0"/>
                <a:ea typeface="Arial" panose="020B0604020202020204" pitchFamily="34" charset="0"/>
                <a:cs typeface="Times New Roman" panose="02020603050405020304" pitchFamily="18" charset="0"/>
              </a:rPr>
              <a:t>Web www.sriharidegreecollege.ac.in</a:t>
            </a:r>
            <a:r>
              <a:rPr lang="en-US" altLang="en-US" sz="62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altLang="en-US" sz="6200" b="1" dirty="0">
                <a:solidFill>
                  <a:srgbClr val="7275B5"/>
                </a:solidFill>
                <a:latin typeface="Times New Roman" panose="02020603050405020304" pitchFamily="18" charset="0"/>
                <a:ea typeface="Arial" panose="020B0604020202020204" pitchFamily="34" charset="0"/>
                <a:cs typeface="Times New Roman" panose="02020603050405020304" pitchFamily="18" charset="0"/>
              </a:rPr>
              <a:t>©</a:t>
            </a:r>
            <a:r>
              <a:rPr lang="en-US" altLang="en-US" sz="6200" b="1" dirty="0">
                <a:solidFill>
                  <a:srgbClr val="030303"/>
                </a:solidFill>
                <a:latin typeface="Times New Roman" panose="02020603050405020304" pitchFamily="18" charset="0"/>
                <a:ea typeface="Arial" panose="020B0604020202020204" pitchFamily="34" charset="0"/>
                <a:cs typeface="Times New Roman" panose="02020603050405020304" pitchFamily="18" charset="0"/>
              </a:rPr>
              <a:t>9440074132</a:t>
            </a:r>
          </a:p>
          <a:p>
            <a:pPr lvl="0" defTabSz="914400"/>
            <a:r>
              <a:rPr lang="en-US" altLang="en-US" sz="2400" b="1" dirty="0">
                <a:solidFill>
                  <a:srgbClr val="030303"/>
                </a:solidFill>
                <a:latin typeface="Times New Roman" panose="02020603050405020304" pitchFamily="18" charset="0"/>
                <a:cs typeface="Times New Roman" panose="02020603050405020304" pitchFamily="18" charset="0"/>
              </a:rPr>
              <a:t>                                                                        </a:t>
            </a:r>
            <a:r>
              <a:rPr lang="en-US" altLang="en-US" sz="2400" b="1" dirty="0" smtClean="0">
                <a:solidFill>
                  <a:srgbClr val="030303"/>
                </a:solidFill>
                <a:latin typeface="Times New Roman" panose="02020603050405020304" pitchFamily="18" charset="0"/>
                <a:cs typeface="Times New Roman" panose="02020603050405020304" pitchFamily="18" charset="0"/>
              </a:rPr>
              <a:t>                                                                                                                        </a:t>
            </a:r>
            <a:r>
              <a:rPr lang="en-US" altLang="en-US" sz="6400" b="1" dirty="0">
                <a:solidFill>
                  <a:srgbClr val="FF0000"/>
                </a:solidFill>
                <a:latin typeface="Times New Roman" panose="02020603050405020304" pitchFamily="18" charset="0"/>
                <a:cs typeface="Times New Roman" panose="02020603050405020304" pitchFamily="18" charset="0"/>
              </a:rPr>
              <a:t>prepared</a:t>
            </a:r>
          </a:p>
          <a:p>
            <a:pPr lvl="0" defTabSz="914400"/>
            <a:r>
              <a:rPr lang="en-US" altLang="en-US" sz="6400" b="1" dirty="0">
                <a:solidFill>
                  <a:srgbClr val="FF0000"/>
                </a:solidFill>
                <a:latin typeface="Times New Roman" panose="02020603050405020304" pitchFamily="18" charset="0"/>
                <a:cs typeface="Times New Roman" panose="02020603050405020304" pitchFamily="18" charset="0"/>
              </a:rPr>
              <a:t>                                                                              by</a:t>
            </a:r>
          </a:p>
          <a:p>
            <a:pPr lvl="0" defTabSz="914400"/>
            <a:r>
              <a:rPr lang="en-US" altLang="en-US" sz="6400" b="1" dirty="0">
                <a:solidFill>
                  <a:srgbClr val="7030A0"/>
                </a:solidFill>
                <a:latin typeface="Times New Roman" panose="02020603050405020304" pitchFamily="18" charset="0"/>
                <a:cs typeface="Times New Roman" panose="02020603050405020304" pitchFamily="18" charset="0"/>
              </a:rPr>
              <a:t>                                                             DR.V.SUBBAREDDY (H.O.D)</a:t>
            </a:r>
          </a:p>
          <a:p>
            <a:pPr lvl="0" defTabSz="914400"/>
            <a:r>
              <a:rPr lang="en-US" altLang="en-US" sz="6400" b="1" dirty="0">
                <a:solidFill>
                  <a:srgbClr val="7030A0"/>
                </a:solidFill>
                <a:latin typeface="Times New Roman" panose="02020603050405020304" pitchFamily="18" charset="0"/>
                <a:cs typeface="Times New Roman" panose="02020603050405020304" pitchFamily="18" charset="0"/>
              </a:rPr>
              <a:t>                                                             </a:t>
            </a:r>
            <a:r>
              <a:rPr lang="en-US" altLang="en-US" sz="6400" b="1" dirty="0" err="1">
                <a:solidFill>
                  <a:srgbClr val="7030A0"/>
                </a:solidFill>
                <a:latin typeface="Times New Roman" panose="02020603050405020304" pitchFamily="18" charset="0"/>
                <a:cs typeface="Times New Roman" panose="02020603050405020304" pitchFamily="18" charset="0"/>
              </a:rPr>
              <a:t>Dept.of</a:t>
            </a:r>
            <a:r>
              <a:rPr lang="en-US" altLang="en-US" sz="6400" b="1" dirty="0">
                <a:solidFill>
                  <a:srgbClr val="7030A0"/>
                </a:solidFill>
                <a:latin typeface="Times New Roman" panose="02020603050405020304" pitchFamily="18" charset="0"/>
                <a:cs typeface="Times New Roman" panose="02020603050405020304" pitchFamily="18" charset="0"/>
              </a:rPr>
              <a:t> Mathematical Sciences </a:t>
            </a:r>
          </a:p>
          <a:p>
            <a:pPr lvl="0" defTabSz="914400"/>
            <a:r>
              <a:rPr lang="en-US" altLang="en-US" sz="6400" b="1" dirty="0">
                <a:solidFill>
                  <a:srgbClr val="030303"/>
                </a:solidFill>
                <a:latin typeface="Times New Roman" panose="02020603050405020304" pitchFamily="18" charset="0"/>
                <a:cs typeface="Times New Roman" panose="02020603050405020304" pitchFamily="18" charset="0"/>
              </a:rPr>
              <a:t>                                                                          </a:t>
            </a:r>
          </a:p>
          <a:p>
            <a:pPr lvl="0" defTabSz="914400"/>
            <a:endParaRPr lang="en-US" altLang="en-US" sz="2400" dirty="0"/>
          </a:p>
          <a:p>
            <a:pPr lvl="0" defTabSz="914400"/>
            <a:r>
              <a:rPr lang="en-US" altLang="en-US" dirty="0">
                <a:solidFill>
                  <a:schemeClr val="tx1"/>
                </a:solidFill>
                <a:latin typeface="Arial" panose="020B0604020202020204" pitchFamily="34" charset="0"/>
              </a:rPr>
              <a:t> </a:t>
            </a:r>
          </a:p>
          <a:p>
            <a:endParaRPr lang="en-US" dirty="0"/>
          </a:p>
        </p:txBody>
      </p:sp>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a:t>
            </a:fld>
            <a:endParaRPr lang="en-US" dirty="0"/>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11749"/>
            <a:ext cx="3276600" cy="167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64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599" y="381000"/>
            <a:ext cx="599483"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 </a:t>
            </a:r>
            <a:r>
              <a:rPr lang="en-US" b="1" dirty="0" smtClean="0">
                <a:effectLst/>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3" name="Rectangle 2"/>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069266279"/>
              </p:ext>
            </p:extLst>
          </p:nvPr>
        </p:nvGraphicFramePr>
        <p:xfrm>
          <a:off x="1364207" y="201265"/>
          <a:ext cx="1579460" cy="918290"/>
        </p:xfrm>
        <a:graphic>
          <a:graphicData uri="http://schemas.openxmlformats.org/presentationml/2006/ole">
            <mc:AlternateContent xmlns:mc="http://schemas.openxmlformats.org/markup-compatibility/2006">
              <mc:Choice xmlns:v="urn:schemas-microsoft-com:vml" Requires="v">
                <p:oleObj spid="_x0000_s70690" name="Equation" r:id="rId3" imgW="1231366" imgH="710891" progId="Equation.DSMT4">
                  <p:embed/>
                </p:oleObj>
              </mc:Choice>
              <mc:Fallback>
                <p:oleObj name="Equation" r:id="rId3" imgW="1231366" imgH="710891"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207" y="201265"/>
                        <a:ext cx="1579460" cy="918290"/>
                      </a:xfrm>
                      <a:prstGeom prst="rect">
                        <a:avLst/>
                      </a:prstGeom>
                      <a:noFill/>
                    </p:spPr>
                  </p:pic>
                </p:oleObj>
              </mc:Fallback>
            </mc:AlternateContent>
          </a:graphicData>
        </a:graphic>
      </p:graphicFrame>
      <p:sp>
        <p:nvSpPr>
          <p:cNvPr id="5" name="Rectangle 4"/>
          <p:cNvSpPr/>
          <p:nvPr/>
        </p:nvSpPr>
        <p:spPr>
          <a:xfrm>
            <a:off x="935558" y="1143000"/>
            <a:ext cx="4398442" cy="369332"/>
          </a:xfrm>
          <a:prstGeom prst="rect">
            <a:avLst/>
          </a:prstGeom>
        </p:spPr>
        <p:txBody>
          <a:bodyPr wrap="square">
            <a:spAutoFit/>
          </a:bodyPr>
          <a:lstStyle/>
          <a:p>
            <a:r>
              <a:rPr lang="en-US" dirty="0" smtClean="0"/>
              <a:t>Here the number of non – zero rows is 3</a:t>
            </a:r>
            <a:endParaRPr lang="en-US" dirty="0"/>
          </a:p>
        </p:txBody>
      </p:sp>
      <p:sp>
        <p:nvSpPr>
          <p:cNvPr id="6" name="Rectangle 5"/>
          <p:cNvSpPr/>
          <p:nvPr/>
        </p:nvSpPr>
        <p:spPr>
          <a:xfrm>
            <a:off x="3141878" y="457200"/>
            <a:ext cx="2496922"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which is in Echelon form</a:t>
            </a:r>
            <a:endParaRPr lang="en-US" dirty="0"/>
          </a:p>
        </p:txBody>
      </p:sp>
      <p:sp>
        <p:nvSpPr>
          <p:cNvPr id="7" name="Rectangle 6"/>
          <p:cNvSpPr/>
          <p:nvPr/>
        </p:nvSpPr>
        <p:spPr>
          <a:xfrm>
            <a:off x="1166882" y="1752600"/>
            <a:ext cx="1865593"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Hence </a:t>
            </a:r>
            <a:r>
              <a:rPr lang="en-US" dirty="0" smtClean="0">
                <a:effectLst/>
                <a:latin typeface="Symbol" panose="05050102010706020507" pitchFamily="18" charset="2"/>
                <a:ea typeface="Times New Roman" panose="02020603050405020304" pitchFamily="18" charset="0"/>
                <a:cs typeface="Gautami" panose="020B0502040204020203" pitchFamily="34" charset="0"/>
              </a:rPr>
              <a:t>r</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 = 3</a:t>
            </a:r>
            <a:endParaRPr lang="en-US" dirty="0"/>
          </a:p>
        </p:txBody>
      </p:sp>
      <p:sp>
        <p:nvSpPr>
          <p:cNvPr id="8" name="TextBox 7"/>
          <p:cNvSpPr txBox="1"/>
          <p:nvPr/>
        </p:nvSpPr>
        <p:spPr>
          <a:xfrm>
            <a:off x="194479" y="2464271"/>
            <a:ext cx="774571" cy="369332"/>
          </a:xfrm>
          <a:prstGeom prst="rect">
            <a:avLst/>
          </a:prstGeom>
          <a:noFill/>
        </p:spPr>
        <p:txBody>
          <a:bodyPr wrap="none" rtlCol="0">
            <a:spAutoFit/>
          </a:bodyPr>
          <a:lstStyle/>
          <a:p>
            <a:r>
              <a:rPr lang="en-US" dirty="0" smtClean="0">
                <a:solidFill>
                  <a:srgbClr val="FF0000"/>
                </a:solidFill>
              </a:rPr>
              <a:t>Sol</a:t>
            </a:r>
            <a:r>
              <a:rPr lang="en-US" dirty="0" smtClean="0">
                <a:solidFill>
                  <a:srgbClr val="FF0000"/>
                </a:solidFill>
                <a:sym typeface="Wingdings" panose="05000000000000000000" pitchFamily="2" charset="2"/>
              </a:rPr>
              <a:t>(ii):</a:t>
            </a:r>
            <a:endParaRPr lang="en-US" dirty="0">
              <a:solidFill>
                <a:srgbClr val="FF0000"/>
              </a:solidFill>
            </a:endParaRPr>
          </a:p>
        </p:txBody>
      </p:sp>
      <p:sp>
        <p:nvSpPr>
          <p:cNvPr id="9" name="Rectangle 8"/>
          <p:cNvSpPr/>
          <p:nvPr/>
        </p:nvSpPr>
        <p:spPr>
          <a:xfrm>
            <a:off x="1036092" y="2630269"/>
            <a:ext cx="892394"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Let A = </a:t>
            </a:r>
            <a:endParaRPr lang="en-US" dirty="0"/>
          </a:p>
        </p:txBody>
      </p:sp>
      <p:sp>
        <p:nvSpPr>
          <p:cNvPr id="10" name="Rectangle 8"/>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673602809"/>
              </p:ext>
            </p:extLst>
          </p:nvPr>
        </p:nvGraphicFramePr>
        <p:xfrm>
          <a:off x="1928486" y="2286000"/>
          <a:ext cx="1271914" cy="1271914"/>
        </p:xfrm>
        <a:graphic>
          <a:graphicData uri="http://schemas.openxmlformats.org/presentationml/2006/ole">
            <mc:AlternateContent xmlns:mc="http://schemas.openxmlformats.org/markup-compatibility/2006">
              <mc:Choice xmlns:v="urn:schemas-microsoft-com:vml" Requires="v">
                <p:oleObj spid="_x0000_s70691" name="Equation" r:id="rId5" imgW="914400" imgH="914400" progId="Equation.DSMT4">
                  <p:embed/>
                </p:oleObj>
              </mc:Choice>
              <mc:Fallback>
                <p:oleObj name="Equation" r:id="rId5" imgW="914400" imgH="914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486" y="2286000"/>
                        <a:ext cx="1271914" cy="1271914"/>
                      </a:xfrm>
                      <a:prstGeom prst="rect">
                        <a:avLst/>
                      </a:prstGeom>
                      <a:noFill/>
                    </p:spPr>
                  </p:pic>
                </p:oleObj>
              </mc:Fallback>
            </mc:AlternateContent>
          </a:graphicData>
        </a:graphic>
      </p:graphicFrame>
      <p:sp>
        <p:nvSpPr>
          <p:cNvPr id="12" name="Rectangle 11"/>
          <p:cNvSpPr/>
          <p:nvPr/>
        </p:nvSpPr>
        <p:spPr>
          <a:xfrm>
            <a:off x="3654038" y="2286000"/>
            <a:ext cx="2594362" cy="1200329"/>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smtClean="0">
                <a:latin typeface="Times New Roman" panose="02020603050405020304" pitchFamily="18" charset="0"/>
                <a:ea typeface="Times New Roman" panose="02020603050405020304" pitchFamily="18" charset="0"/>
                <a:cs typeface="Gautami" panose="020B0502040204020203" pitchFamily="34" charset="0"/>
              </a:rPr>
              <a:t>,</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and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6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	</a:t>
            </a:r>
            <a:endParaRPr lang="en-US" dirty="0"/>
          </a:p>
        </p:txBody>
      </p:sp>
      <p:sp>
        <p:nvSpPr>
          <p:cNvPr id="13" name="Rectangle 12"/>
          <p:cNvSpPr/>
          <p:nvPr/>
        </p:nvSpPr>
        <p:spPr>
          <a:xfrm>
            <a:off x="1143000" y="4078069"/>
            <a:ext cx="617560"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 </a:t>
            </a:r>
            <a:r>
              <a:rPr lang="en-US" b="1" dirty="0" smtClean="0">
                <a:effectLst/>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4" name="Rectangle 10"/>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87051328"/>
              </p:ext>
            </p:extLst>
          </p:nvPr>
        </p:nvGraphicFramePr>
        <p:xfrm>
          <a:off x="1760561" y="3723937"/>
          <a:ext cx="1381318" cy="1105054"/>
        </p:xfrm>
        <a:graphic>
          <a:graphicData uri="http://schemas.openxmlformats.org/presentationml/2006/ole">
            <mc:AlternateContent xmlns:mc="http://schemas.openxmlformats.org/markup-compatibility/2006">
              <mc:Choice xmlns:v="urn:schemas-microsoft-com:vml" Requires="v">
                <p:oleObj spid="_x0000_s70692" name="Equation" r:id="rId7" imgW="1143000" imgH="914400" progId="Equation.DSMT4">
                  <p:embed/>
                </p:oleObj>
              </mc:Choice>
              <mc:Fallback>
                <p:oleObj name="Equation" r:id="rId7" imgW="1143000" imgH="914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561" y="3723937"/>
                        <a:ext cx="1381318" cy="1105054"/>
                      </a:xfrm>
                      <a:prstGeom prst="rect">
                        <a:avLst/>
                      </a:prstGeom>
                      <a:noFill/>
                    </p:spPr>
                  </p:pic>
                </p:oleObj>
              </mc:Fallback>
            </mc:AlternateContent>
          </a:graphicData>
        </a:graphic>
      </p:graphicFrame>
      <p:sp>
        <p:nvSpPr>
          <p:cNvPr id="16" name="Rectangle 15"/>
          <p:cNvSpPr/>
          <p:nvPr/>
        </p:nvSpPr>
        <p:spPr>
          <a:xfrm>
            <a:off x="3608907" y="4038600"/>
            <a:ext cx="2868093"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8" name="Rectangle 17"/>
          <p:cNvSpPr/>
          <p:nvPr/>
        </p:nvSpPr>
        <p:spPr>
          <a:xfrm>
            <a:off x="1151079" y="5373469"/>
            <a:ext cx="609481"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 </a:t>
            </a:r>
            <a:r>
              <a:rPr lang="en-US" b="1" dirty="0" smtClean="0">
                <a:effectLst/>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9" name="Rectangle 12"/>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585291960"/>
              </p:ext>
            </p:extLst>
          </p:nvPr>
        </p:nvGraphicFramePr>
        <p:xfrm>
          <a:off x="1881732" y="4995346"/>
          <a:ext cx="1471068" cy="1176854"/>
        </p:xfrm>
        <a:graphic>
          <a:graphicData uri="http://schemas.openxmlformats.org/presentationml/2006/ole">
            <mc:AlternateContent xmlns:mc="http://schemas.openxmlformats.org/markup-compatibility/2006">
              <mc:Choice xmlns:v="urn:schemas-microsoft-com:vml" Requires="v">
                <p:oleObj spid="_x0000_s70693" name="Equation" r:id="rId9" imgW="1143000" imgH="914400" progId="Equation.DSMT4">
                  <p:embed/>
                </p:oleObj>
              </mc:Choice>
              <mc:Fallback>
                <p:oleObj name="Equation" r:id="rId9" imgW="1143000" imgH="914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1732" y="4995346"/>
                        <a:ext cx="1471068" cy="1176854"/>
                      </a:xfrm>
                      <a:prstGeom prst="rect">
                        <a:avLst/>
                      </a:prstGeom>
                      <a:noFill/>
                    </p:spPr>
                  </p:pic>
                </p:oleObj>
              </mc:Fallback>
            </mc:AlternateContent>
          </a:graphicData>
        </a:graphic>
      </p:graphicFrame>
      <p:sp>
        <p:nvSpPr>
          <p:cNvPr id="21" name="Rectangle 20"/>
          <p:cNvSpPr/>
          <p:nvPr/>
        </p:nvSpPr>
        <p:spPr>
          <a:xfrm>
            <a:off x="3827374" y="5105400"/>
            <a:ext cx="325922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7" name="TextBox 16"/>
          <p:cNvSpPr txBox="1"/>
          <p:nvPr/>
        </p:nvSpPr>
        <p:spPr>
          <a:xfrm>
            <a:off x="8686800" y="5742801"/>
            <a:ext cx="228600" cy="369332"/>
          </a:xfrm>
          <a:prstGeom prst="rect">
            <a:avLst/>
          </a:prstGeom>
          <a:noFill/>
        </p:spPr>
        <p:txBody>
          <a:bodyPr wrap="square" rtlCol="0">
            <a:spAutoFit/>
          </a:bodyPr>
          <a:lstStyle/>
          <a:p>
            <a:r>
              <a:rPr lang="en-US" dirty="0" smtClean="0"/>
              <a:t>2</a:t>
            </a:r>
            <a:endParaRPr lang="en-US" dirty="0"/>
          </a:p>
        </p:txBody>
      </p:sp>
    </p:spTree>
    <p:extLst>
      <p:ext uri="{BB962C8B-B14F-4D97-AF65-F5344CB8AC3E}">
        <p14:creationId xmlns:p14="http://schemas.microsoft.com/office/powerpoint/2010/main" val="176142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2" grpId="0"/>
      <p:bldP spid="13" grpId="0"/>
      <p:bldP spid="16" grpId="0"/>
      <p:bldP spid="18" grpId="0"/>
      <p:bldP spid="2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100</a:t>
            </a:fld>
            <a:endParaRPr lang="en-US"/>
          </a:p>
        </p:txBody>
      </p:sp>
      <p:pic>
        <p:nvPicPr>
          <p:cNvPr id="3" name="Picture 2"/>
          <p:cNvPicPr>
            <a:picLocks noChangeAspect="1"/>
          </p:cNvPicPr>
          <p:nvPr/>
        </p:nvPicPr>
        <p:blipFill>
          <a:blip r:embed="rId2"/>
          <a:stretch>
            <a:fillRect/>
          </a:stretch>
        </p:blipFill>
        <p:spPr>
          <a:xfrm>
            <a:off x="1524000" y="381000"/>
            <a:ext cx="4629150" cy="2114550"/>
          </a:xfrm>
          <a:prstGeom prst="rect">
            <a:avLst/>
          </a:prstGeom>
        </p:spPr>
      </p:pic>
      <p:pic>
        <p:nvPicPr>
          <p:cNvPr id="4" name="Picture 3"/>
          <p:cNvPicPr>
            <a:picLocks noChangeAspect="1"/>
          </p:cNvPicPr>
          <p:nvPr/>
        </p:nvPicPr>
        <p:blipFill>
          <a:blip r:embed="rId3"/>
          <a:stretch>
            <a:fillRect/>
          </a:stretch>
        </p:blipFill>
        <p:spPr>
          <a:xfrm>
            <a:off x="1676400" y="2781300"/>
            <a:ext cx="4857750" cy="2247900"/>
          </a:xfrm>
          <a:prstGeom prst="rect">
            <a:avLst/>
          </a:prstGeom>
        </p:spPr>
      </p:pic>
    </p:spTree>
    <p:extLst>
      <p:ext uri="{BB962C8B-B14F-4D97-AF65-F5344CB8AC3E}">
        <p14:creationId xmlns:p14="http://schemas.microsoft.com/office/powerpoint/2010/main" val="11823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101</a:t>
            </a:fld>
            <a:endParaRPr lang="en-US"/>
          </a:p>
        </p:txBody>
      </p:sp>
      <p:pic>
        <p:nvPicPr>
          <p:cNvPr id="3" name="Picture 2"/>
          <p:cNvPicPr>
            <a:picLocks noChangeAspect="1"/>
          </p:cNvPicPr>
          <p:nvPr/>
        </p:nvPicPr>
        <p:blipFill>
          <a:blip r:embed="rId2"/>
          <a:stretch>
            <a:fillRect/>
          </a:stretch>
        </p:blipFill>
        <p:spPr>
          <a:xfrm>
            <a:off x="1066800" y="381000"/>
            <a:ext cx="6686550" cy="2495550"/>
          </a:xfrm>
          <a:prstGeom prst="rect">
            <a:avLst/>
          </a:prstGeom>
        </p:spPr>
      </p:pic>
      <p:pic>
        <p:nvPicPr>
          <p:cNvPr id="4" name="Picture 3"/>
          <p:cNvPicPr>
            <a:picLocks noChangeAspect="1"/>
          </p:cNvPicPr>
          <p:nvPr/>
        </p:nvPicPr>
        <p:blipFill>
          <a:blip r:embed="rId3"/>
          <a:stretch>
            <a:fillRect/>
          </a:stretch>
        </p:blipFill>
        <p:spPr>
          <a:xfrm>
            <a:off x="1905000" y="3124200"/>
            <a:ext cx="4238625" cy="2133600"/>
          </a:xfrm>
          <a:prstGeom prst="rect">
            <a:avLst/>
          </a:prstGeom>
        </p:spPr>
      </p:pic>
      <p:pic>
        <p:nvPicPr>
          <p:cNvPr id="5" name="Picture 4"/>
          <p:cNvPicPr>
            <a:picLocks noChangeAspect="1"/>
          </p:cNvPicPr>
          <p:nvPr/>
        </p:nvPicPr>
        <p:blipFill>
          <a:blip r:embed="rId4"/>
          <a:stretch>
            <a:fillRect/>
          </a:stretch>
        </p:blipFill>
        <p:spPr>
          <a:xfrm>
            <a:off x="1752600" y="5705475"/>
            <a:ext cx="4924425" cy="619125"/>
          </a:xfrm>
          <a:prstGeom prst="rect">
            <a:avLst/>
          </a:prstGeom>
        </p:spPr>
      </p:pic>
    </p:spTree>
    <p:extLst>
      <p:ext uri="{BB962C8B-B14F-4D97-AF65-F5344CB8AC3E}">
        <p14:creationId xmlns:p14="http://schemas.microsoft.com/office/powerpoint/2010/main" val="10238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102</a:t>
            </a:fld>
            <a:endParaRPr lang="en-US"/>
          </a:p>
        </p:txBody>
      </p:sp>
      <p:pic>
        <p:nvPicPr>
          <p:cNvPr id="3" name="Picture 2"/>
          <p:cNvPicPr>
            <a:picLocks noChangeAspect="1"/>
          </p:cNvPicPr>
          <p:nvPr/>
        </p:nvPicPr>
        <p:blipFill>
          <a:blip r:embed="rId2"/>
          <a:stretch>
            <a:fillRect/>
          </a:stretch>
        </p:blipFill>
        <p:spPr>
          <a:xfrm>
            <a:off x="1143000" y="381000"/>
            <a:ext cx="6257925" cy="1533525"/>
          </a:xfrm>
          <a:prstGeom prst="rect">
            <a:avLst/>
          </a:prstGeom>
        </p:spPr>
      </p:pic>
      <p:pic>
        <p:nvPicPr>
          <p:cNvPr id="4" name="Picture 3"/>
          <p:cNvPicPr>
            <a:picLocks noChangeAspect="1"/>
          </p:cNvPicPr>
          <p:nvPr/>
        </p:nvPicPr>
        <p:blipFill>
          <a:blip r:embed="rId3"/>
          <a:stretch>
            <a:fillRect/>
          </a:stretch>
        </p:blipFill>
        <p:spPr>
          <a:xfrm>
            <a:off x="533400" y="2133600"/>
            <a:ext cx="7219950" cy="1771650"/>
          </a:xfrm>
          <a:prstGeom prst="rect">
            <a:avLst/>
          </a:prstGeom>
        </p:spPr>
      </p:pic>
      <p:pic>
        <p:nvPicPr>
          <p:cNvPr id="5" name="Picture 4"/>
          <p:cNvPicPr>
            <a:picLocks noChangeAspect="1"/>
          </p:cNvPicPr>
          <p:nvPr/>
        </p:nvPicPr>
        <p:blipFill>
          <a:blip r:embed="rId4"/>
          <a:stretch>
            <a:fillRect/>
          </a:stretch>
        </p:blipFill>
        <p:spPr>
          <a:xfrm>
            <a:off x="619125" y="4095750"/>
            <a:ext cx="6848475" cy="1847850"/>
          </a:xfrm>
          <a:prstGeom prst="rect">
            <a:avLst/>
          </a:prstGeom>
        </p:spPr>
      </p:pic>
    </p:spTree>
    <p:extLst>
      <p:ext uri="{BB962C8B-B14F-4D97-AF65-F5344CB8AC3E}">
        <p14:creationId xmlns:p14="http://schemas.microsoft.com/office/powerpoint/2010/main" val="5206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103</a:t>
            </a:fld>
            <a:endParaRPr lang="en-US"/>
          </a:p>
        </p:txBody>
      </p:sp>
      <p:pic>
        <p:nvPicPr>
          <p:cNvPr id="3" name="Picture 2"/>
          <p:cNvPicPr>
            <a:picLocks noChangeAspect="1"/>
          </p:cNvPicPr>
          <p:nvPr/>
        </p:nvPicPr>
        <p:blipFill>
          <a:blip r:embed="rId2"/>
          <a:stretch>
            <a:fillRect/>
          </a:stretch>
        </p:blipFill>
        <p:spPr>
          <a:xfrm>
            <a:off x="838200" y="381000"/>
            <a:ext cx="6534150" cy="1885950"/>
          </a:xfrm>
          <a:prstGeom prst="rect">
            <a:avLst/>
          </a:prstGeom>
        </p:spPr>
      </p:pic>
      <p:pic>
        <p:nvPicPr>
          <p:cNvPr id="4" name="Picture 3"/>
          <p:cNvPicPr>
            <a:picLocks noChangeAspect="1"/>
          </p:cNvPicPr>
          <p:nvPr/>
        </p:nvPicPr>
        <p:blipFill>
          <a:blip r:embed="rId3"/>
          <a:stretch>
            <a:fillRect/>
          </a:stretch>
        </p:blipFill>
        <p:spPr>
          <a:xfrm>
            <a:off x="762000" y="2552700"/>
            <a:ext cx="7362825" cy="3848100"/>
          </a:xfrm>
          <a:prstGeom prst="rect">
            <a:avLst/>
          </a:prstGeom>
        </p:spPr>
      </p:pic>
    </p:spTree>
    <p:extLst>
      <p:ext uri="{BB962C8B-B14F-4D97-AF65-F5344CB8AC3E}">
        <p14:creationId xmlns:p14="http://schemas.microsoft.com/office/powerpoint/2010/main" val="300409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104</a:t>
            </a:fld>
            <a:endParaRPr lang="en-US"/>
          </a:p>
        </p:txBody>
      </p:sp>
      <p:pic>
        <p:nvPicPr>
          <p:cNvPr id="3" name="Picture 2"/>
          <p:cNvPicPr>
            <a:picLocks noChangeAspect="1"/>
          </p:cNvPicPr>
          <p:nvPr/>
        </p:nvPicPr>
        <p:blipFill>
          <a:blip r:embed="rId2"/>
          <a:stretch>
            <a:fillRect/>
          </a:stretch>
        </p:blipFill>
        <p:spPr>
          <a:xfrm>
            <a:off x="409575" y="381000"/>
            <a:ext cx="7591425" cy="1638300"/>
          </a:xfrm>
          <a:prstGeom prst="rect">
            <a:avLst/>
          </a:prstGeom>
        </p:spPr>
      </p:pic>
      <p:pic>
        <p:nvPicPr>
          <p:cNvPr id="4" name="Picture 3"/>
          <p:cNvPicPr>
            <a:picLocks noChangeAspect="1"/>
          </p:cNvPicPr>
          <p:nvPr/>
        </p:nvPicPr>
        <p:blipFill>
          <a:blip r:embed="rId3"/>
          <a:stretch>
            <a:fillRect/>
          </a:stretch>
        </p:blipFill>
        <p:spPr>
          <a:xfrm>
            <a:off x="1752600" y="2209800"/>
            <a:ext cx="4476750" cy="2371725"/>
          </a:xfrm>
          <a:prstGeom prst="rect">
            <a:avLst/>
          </a:prstGeom>
        </p:spPr>
      </p:pic>
    </p:spTree>
    <p:extLst>
      <p:ext uri="{BB962C8B-B14F-4D97-AF65-F5344CB8AC3E}">
        <p14:creationId xmlns:p14="http://schemas.microsoft.com/office/powerpoint/2010/main" val="307776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105</a:t>
            </a:fld>
            <a:endParaRPr lang="en-US"/>
          </a:p>
        </p:txBody>
      </p:sp>
      <p:pic>
        <p:nvPicPr>
          <p:cNvPr id="3" name="Picture 2"/>
          <p:cNvPicPr>
            <a:picLocks noChangeAspect="1"/>
          </p:cNvPicPr>
          <p:nvPr/>
        </p:nvPicPr>
        <p:blipFill>
          <a:blip r:embed="rId2"/>
          <a:stretch>
            <a:fillRect/>
          </a:stretch>
        </p:blipFill>
        <p:spPr>
          <a:xfrm>
            <a:off x="914400" y="304800"/>
            <a:ext cx="7181850" cy="2324100"/>
          </a:xfrm>
          <a:prstGeom prst="rect">
            <a:avLst/>
          </a:prstGeom>
        </p:spPr>
      </p:pic>
      <p:pic>
        <p:nvPicPr>
          <p:cNvPr id="4" name="Picture 3"/>
          <p:cNvPicPr>
            <a:picLocks noChangeAspect="1"/>
          </p:cNvPicPr>
          <p:nvPr/>
        </p:nvPicPr>
        <p:blipFill>
          <a:blip r:embed="rId3"/>
          <a:stretch>
            <a:fillRect/>
          </a:stretch>
        </p:blipFill>
        <p:spPr>
          <a:xfrm>
            <a:off x="838200" y="2819400"/>
            <a:ext cx="7124700" cy="2533650"/>
          </a:xfrm>
          <a:prstGeom prst="rect">
            <a:avLst/>
          </a:prstGeom>
        </p:spPr>
      </p:pic>
    </p:spTree>
    <p:extLst>
      <p:ext uri="{BB962C8B-B14F-4D97-AF65-F5344CB8AC3E}">
        <p14:creationId xmlns:p14="http://schemas.microsoft.com/office/powerpoint/2010/main" val="410258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106</a:t>
            </a:fld>
            <a:endParaRPr lang="en-US"/>
          </a:p>
        </p:txBody>
      </p:sp>
      <p:pic>
        <p:nvPicPr>
          <p:cNvPr id="3" name="Picture 2"/>
          <p:cNvPicPr>
            <a:picLocks noChangeAspect="1"/>
          </p:cNvPicPr>
          <p:nvPr/>
        </p:nvPicPr>
        <p:blipFill>
          <a:blip r:embed="rId2"/>
          <a:stretch>
            <a:fillRect/>
          </a:stretch>
        </p:blipFill>
        <p:spPr>
          <a:xfrm>
            <a:off x="1295400" y="419100"/>
            <a:ext cx="6267450" cy="2247900"/>
          </a:xfrm>
          <a:prstGeom prst="rect">
            <a:avLst/>
          </a:prstGeom>
        </p:spPr>
      </p:pic>
      <p:pic>
        <p:nvPicPr>
          <p:cNvPr id="4" name="Picture 3"/>
          <p:cNvPicPr>
            <a:picLocks noChangeAspect="1"/>
          </p:cNvPicPr>
          <p:nvPr/>
        </p:nvPicPr>
        <p:blipFill>
          <a:blip r:embed="rId3"/>
          <a:stretch>
            <a:fillRect/>
          </a:stretch>
        </p:blipFill>
        <p:spPr>
          <a:xfrm>
            <a:off x="1524000" y="2900362"/>
            <a:ext cx="5867400" cy="1057275"/>
          </a:xfrm>
          <a:prstGeom prst="rect">
            <a:avLst/>
          </a:prstGeom>
        </p:spPr>
      </p:pic>
    </p:spTree>
    <p:extLst>
      <p:ext uri="{BB962C8B-B14F-4D97-AF65-F5344CB8AC3E}">
        <p14:creationId xmlns:p14="http://schemas.microsoft.com/office/powerpoint/2010/main" val="386779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107</a:t>
            </a:fld>
            <a:endParaRPr lang="en-US"/>
          </a:p>
        </p:txBody>
      </p:sp>
      <p:pic>
        <p:nvPicPr>
          <p:cNvPr id="3" name="Picture 2"/>
          <p:cNvPicPr>
            <a:picLocks noChangeAspect="1"/>
          </p:cNvPicPr>
          <p:nvPr/>
        </p:nvPicPr>
        <p:blipFill>
          <a:blip r:embed="rId2"/>
          <a:stretch>
            <a:fillRect/>
          </a:stretch>
        </p:blipFill>
        <p:spPr>
          <a:xfrm>
            <a:off x="209550" y="381000"/>
            <a:ext cx="7791450" cy="2905125"/>
          </a:xfrm>
          <a:prstGeom prst="rect">
            <a:avLst/>
          </a:prstGeom>
        </p:spPr>
      </p:pic>
      <p:pic>
        <p:nvPicPr>
          <p:cNvPr id="4" name="Picture 3"/>
          <p:cNvPicPr>
            <a:picLocks noChangeAspect="1"/>
          </p:cNvPicPr>
          <p:nvPr/>
        </p:nvPicPr>
        <p:blipFill>
          <a:blip r:embed="rId3"/>
          <a:stretch>
            <a:fillRect/>
          </a:stretch>
        </p:blipFill>
        <p:spPr>
          <a:xfrm>
            <a:off x="533400" y="3552825"/>
            <a:ext cx="7353300" cy="1781175"/>
          </a:xfrm>
          <a:prstGeom prst="rect">
            <a:avLst/>
          </a:prstGeom>
        </p:spPr>
      </p:pic>
    </p:spTree>
    <p:extLst>
      <p:ext uri="{BB962C8B-B14F-4D97-AF65-F5344CB8AC3E}">
        <p14:creationId xmlns:p14="http://schemas.microsoft.com/office/powerpoint/2010/main" val="29145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108</a:t>
            </a:fld>
            <a:endParaRPr lang="en-US"/>
          </a:p>
        </p:txBody>
      </p:sp>
      <p:pic>
        <p:nvPicPr>
          <p:cNvPr id="3" name="Picture 2"/>
          <p:cNvPicPr>
            <a:picLocks noChangeAspect="1"/>
          </p:cNvPicPr>
          <p:nvPr/>
        </p:nvPicPr>
        <p:blipFill>
          <a:blip r:embed="rId2"/>
          <a:stretch>
            <a:fillRect/>
          </a:stretch>
        </p:blipFill>
        <p:spPr>
          <a:xfrm>
            <a:off x="1600200" y="304800"/>
            <a:ext cx="4476750" cy="1828800"/>
          </a:xfrm>
          <a:prstGeom prst="rect">
            <a:avLst/>
          </a:prstGeom>
        </p:spPr>
      </p:pic>
      <p:pic>
        <p:nvPicPr>
          <p:cNvPr id="4" name="Picture 3"/>
          <p:cNvPicPr>
            <a:picLocks noChangeAspect="1"/>
          </p:cNvPicPr>
          <p:nvPr/>
        </p:nvPicPr>
        <p:blipFill>
          <a:blip r:embed="rId3"/>
          <a:stretch>
            <a:fillRect/>
          </a:stretch>
        </p:blipFill>
        <p:spPr>
          <a:xfrm>
            <a:off x="1295400" y="2362200"/>
            <a:ext cx="6391275" cy="2571750"/>
          </a:xfrm>
          <a:prstGeom prst="rect">
            <a:avLst/>
          </a:prstGeom>
        </p:spPr>
      </p:pic>
      <p:pic>
        <p:nvPicPr>
          <p:cNvPr id="5" name="Picture 4"/>
          <p:cNvPicPr>
            <a:picLocks noChangeAspect="1"/>
          </p:cNvPicPr>
          <p:nvPr/>
        </p:nvPicPr>
        <p:blipFill>
          <a:blip r:embed="rId4"/>
          <a:stretch>
            <a:fillRect/>
          </a:stretch>
        </p:blipFill>
        <p:spPr>
          <a:xfrm>
            <a:off x="1223962" y="4953000"/>
            <a:ext cx="6696075" cy="1790700"/>
          </a:xfrm>
          <a:prstGeom prst="rect">
            <a:avLst/>
          </a:prstGeom>
        </p:spPr>
      </p:pic>
    </p:spTree>
    <p:extLst>
      <p:ext uri="{BB962C8B-B14F-4D97-AF65-F5344CB8AC3E}">
        <p14:creationId xmlns:p14="http://schemas.microsoft.com/office/powerpoint/2010/main" val="365668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109</a:t>
            </a:fld>
            <a:endParaRPr lang="en-US"/>
          </a:p>
        </p:txBody>
      </p:sp>
      <p:pic>
        <p:nvPicPr>
          <p:cNvPr id="3" name="Picture 2"/>
          <p:cNvPicPr>
            <a:picLocks noChangeAspect="1"/>
          </p:cNvPicPr>
          <p:nvPr/>
        </p:nvPicPr>
        <p:blipFill>
          <a:blip r:embed="rId2"/>
          <a:stretch>
            <a:fillRect/>
          </a:stretch>
        </p:blipFill>
        <p:spPr>
          <a:xfrm>
            <a:off x="990600" y="533400"/>
            <a:ext cx="6610350" cy="1685925"/>
          </a:xfrm>
          <a:prstGeom prst="rect">
            <a:avLst/>
          </a:prstGeom>
        </p:spPr>
      </p:pic>
    </p:spTree>
    <p:extLst>
      <p:ext uri="{BB962C8B-B14F-4D97-AF65-F5344CB8AC3E}">
        <p14:creationId xmlns:p14="http://schemas.microsoft.com/office/powerpoint/2010/main" val="313701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33400"/>
            <a:ext cx="553801"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 </a:t>
            </a:r>
            <a:r>
              <a:rPr lang="en-US" b="1" dirty="0" smtClean="0">
                <a:effectLst/>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3" name="Rectangle 2"/>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128921390"/>
              </p:ext>
            </p:extLst>
          </p:nvPr>
        </p:nvGraphicFramePr>
        <p:xfrm>
          <a:off x="1441544" y="228600"/>
          <a:ext cx="1534166" cy="1303362"/>
        </p:xfrm>
        <a:graphic>
          <a:graphicData uri="http://schemas.openxmlformats.org/presentationml/2006/ole">
            <mc:AlternateContent xmlns:mc="http://schemas.openxmlformats.org/markup-compatibility/2006">
              <mc:Choice xmlns:v="urn:schemas-microsoft-com:vml" Requires="v">
                <p:oleObj spid="_x0000_s13077" name="Equation" r:id="rId3" imgW="1079500" imgH="914400" progId="Equation.DSMT4">
                  <p:embed/>
                </p:oleObj>
              </mc:Choice>
              <mc:Fallback>
                <p:oleObj name="Equation" r:id="rId3" imgW="1079500" imgH="914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544" y="228600"/>
                        <a:ext cx="1534166" cy="1303362"/>
                      </a:xfrm>
                      <a:prstGeom prst="rect">
                        <a:avLst/>
                      </a:prstGeom>
                      <a:noFill/>
                    </p:spPr>
                  </p:pic>
                </p:oleObj>
              </mc:Fallback>
            </mc:AlternateContent>
          </a:graphicData>
        </a:graphic>
      </p:graphicFrame>
      <p:sp>
        <p:nvSpPr>
          <p:cNvPr id="5" name="Rectangle 4"/>
          <p:cNvSpPr/>
          <p:nvPr/>
        </p:nvSpPr>
        <p:spPr>
          <a:xfrm>
            <a:off x="3169573" y="381000"/>
            <a:ext cx="2621627"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which is in Echelon form</a:t>
            </a:r>
            <a:endParaRPr lang="en-US" dirty="0"/>
          </a:p>
        </p:txBody>
      </p:sp>
      <p:sp>
        <p:nvSpPr>
          <p:cNvPr id="6" name="Rectangle 5"/>
          <p:cNvSpPr/>
          <p:nvPr/>
        </p:nvSpPr>
        <p:spPr>
          <a:xfrm>
            <a:off x="636322" y="1600200"/>
            <a:ext cx="6221678"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Here the number of non-zero rows of the equivalent matrix is 3</a:t>
            </a:r>
            <a:endParaRPr lang="en-US" dirty="0"/>
          </a:p>
        </p:txBody>
      </p:sp>
      <p:sp>
        <p:nvSpPr>
          <p:cNvPr id="7" name="Rectangle 6"/>
          <p:cNvSpPr/>
          <p:nvPr/>
        </p:nvSpPr>
        <p:spPr>
          <a:xfrm>
            <a:off x="2017714" y="2105798"/>
            <a:ext cx="1716086"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Hence </a:t>
            </a:r>
            <a:r>
              <a:rPr lang="en-US" dirty="0">
                <a:latin typeface="Symbol" panose="05050102010706020507" pitchFamily="18" charset="2"/>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(A) = 3</a:t>
            </a:r>
            <a:endParaRPr lang="en-US" dirty="0"/>
          </a:p>
        </p:txBody>
      </p:sp>
      <p:sp>
        <p:nvSpPr>
          <p:cNvPr id="9" name="TextBox 8"/>
          <p:cNvSpPr txBox="1"/>
          <p:nvPr/>
        </p:nvSpPr>
        <p:spPr>
          <a:xfrm>
            <a:off x="8686800" y="5715000"/>
            <a:ext cx="301686" cy="369332"/>
          </a:xfrm>
          <a:prstGeom prst="rect">
            <a:avLst/>
          </a:prstGeom>
          <a:noFill/>
        </p:spPr>
        <p:txBody>
          <a:bodyPr wrap="none" rtlCol="0">
            <a:spAutoFit/>
          </a:bodyPr>
          <a:lstStyle/>
          <a:p>
            <a:r>
              <a:rPr lang="en-US" dirty="0" smtClean="0"/>
              <a:t>3</a:t>
            </a:r>
            <a:endParaRPr lang="en-US" dirty="0"/>
          </a:p>
        </p:txBody>
      </p:sp>
      <p:sp>
        <p:nvSpPr>
          <p:cNvPr id="8" name="Rectangle 7"/>
          <p:cNvSpPr/>
          <p:nvPr/>
        </p:nvSpPr>
        <p:spPr>
          <a:xfrm>
            <a:off x="304800" y="2514600"/>
            <a:ext cx="7772400" cy="830997"/>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2. Reduce </a:t>
            </a:r>
            <a:r>
              <a:rPr lang="en-US" sz="240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the following </a:t>
            </a:r>
            <a:r>
              <a:rPr lang="en-US" sz="2400"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Matrix </a:t>
            </a:r>
            <a:r>
              <a:rPr lang="en-US" sz="240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to Triangular form and determine it’s rank</a:t>
            </a:r>
            <a:r>
              <a:rPr lang="en-US" sz="2400"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endParaRPr lang="en-US" sz="2400" dirty="0">
              <a:solidFill>
                <a:srgbClr val="FF0000"/>
              </a:solidFill>
            </a:endParaRPr>
          </a:p>
        </p:txBody>
      </p:sp>
      <p:sp>
        <p:nvSpPr>
          <p:cNvPr id="1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608059637"/>
              </p:ext>
            </p:extLst>
          </p:nvPr>
        </p:nvGraphicFramePr>
        <p:xfrm>
          <a:off x="1675226" y="3345596"/>
          <a:ext cx="1601373" cy="1372605"/>
        </p:xfrm>
        <a:graphic>
          <a:graphicData uri="http://schemas.openxmlformats.org/presentationml/2006/ole">
            <mc:AlternateContent xmlns:mc="http://schemas.openxmlformats.org/markup-compatibility/2006">
              <mc:Choice xmlns:v="urn:schemas-microsoft-com:vml" Requires="v">
                <p:oleObj spid="_x0000_s13078" name="Equation" r:id="rId5" imgW="1066800" imgH="914400" progId="Equation.DSMT4">
                  <p:embed/>
                </p:oleObj>
              </mc:Choice>
              <mc:Fallback>
                <p:oleObj name="Equation" r:id="rId5" imgW="1066800" imgH="9144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5226" y="3345596"/>
                        <a:ext cx="1601373" cy="1372605"/>
                      </a:xfrm>
                      <a:prstGeom prst="rect">
                        <a:avLst/>
                      </a:prstGeom>
                      <a:noFill/>
                    </p:spPr>
                  </p:pic>
                </p:oleObj>
              </mc:Fallback>
            </mc:AlternateContent>
          </a:graphicData>
        </a:graphic>
      </p:graphicFrame>
      <p:sp>
        <p:nvSpPr>
          <p:cNvPr id="13" name="TextBox 12"/>
          <p:cNvSpPr txBox="1"/>
          <p:nvPr/>
        </p:nvSpPr>
        <p:spPr>
          <a:xfrm>
            <a:off x="457199" y="4876800"/>
            <a:ext cx="685801" cy="461665"/>
          </a:xfrm>
          <a:prstGeom prst="rect">
            <a:avLst/>
          </a:prstGeom>
          <a:noFill/>
        </p:spPr>
        <p:txBody>
          <a:bodyPr wrap="square" rtlCol="0">
            <a:spAutoFit/>
          </a:bodyPr>
          <a:lstStyle/>
          <a:p>
            <a:r>
              <a:rPr lang="en-US" sz="2400" dirty="0" smtClean="0">
                <a:solidFill>
                  <a:srgbClr val="FF0000"/>
                </a:solidFill>
              </a:rPr>
              <a:t>Sol:</a:t>
            </a:r>
            <a:endParaRPr lang="en-US" sz="2400" dirty="0">
              <a:solidFill>
                <a:srgbClr val="FF0000"/>
              </a:solidFill>
            </a:endParaRPr>
          </a:p>
        </p:txBody>
      </p:sp>
      <p:sp>
        <p:nvSpPr>
          <p:cNvPr id="14" name="Rectangle 13"/>
          <p:cNvSpPr/>
          <p:nvPr/>
        </p:nvSpPr>
        <p:spPr>
          <a:xfrm>
            <a:off x="1371600" y="5029200"/>
            <a:ext cx="936603"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Let A = </a:t>
            </a:r>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3807553843"/>
              </p:ext>
            </p:extLst>
          </p:nvPr>
        </p:nvGraphicFramePr>
        <p:xfrm>
          <a:off x="2284827" y="4875795"/>
          <a:ext cx="1601373" cy="1372605"/>
        </p:xfrm>
        <a:graphic>
          <a:graphicData uri="http://schemas.openxmlformats.org/presentationml/2006/ole">
            <mc:AlternateContent xmlns:mc="http://schemas.openxmlformats.org/markup-compatibility/2006">
              <mc:Choice xmlns:v="urn:schemas-microsoft-com:vml" Requires="v">
                <p:oleObj spid="_x0000_s13079" name="Equation" r:id="rId7" imgW="1066800" imgH="914400" progId="Equation.DSMT4">
                  <p:embed/>
                </p:oleObj>
              </mc:Choice>
              <mc:Fallback>
                <p:oleObj name="Equation" r:id="rId7" imgW="1066800" imgH="914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4827" y="4875795"/>
                        <a:ext cx="1601373" cy="1372605"/>
                      </a:xfrm>
                      <a:prstGeom prst="rect">
                        <a:avLst/>
                      </a:prstGeom>
                      <a:noFill/>
                    </p:spPr>
                  </p:pic>
                </p:oleObj>
              </mc:Fallback>
            </mc:AlternateContent>
          </a:graphicData>
        </a:graphic>
      </p:graphicFrame>
      <p:sp>
        <p:nvSpPr>
          <p:cNvPr id="16" name="Rectangle 15"/>
          <p:cNvSpPr/>
          <p:nvPr/>
        </p:nvSpPr>
        <p:spPr>
          <a:xfrm>
            <a:off x="4419600" y="5221069"/>
            <a:ext cx="25146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Tree>
    <p:extLst>
      <p:ext uri="{BB962C8B-B14F-4D97-AF65-F5344CB8AC3E}">
        <p14:creationId xmlns:p14="http://schemas.microsoft.com/office/powerpoint/2010/main" val="39469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3" grpId="0"/>
      <p:bldP spid="14" grpId="0"/>
      <p:bldP spid="1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110</a:t>
            </a:fld>
            <a:endParaRPr 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533400" y="533400"/>
            <a:ext cx="4899739" cy="369332"/>
          </a:xfrm>
          <a:prstGeom prst="rect">
            <a:avLst/>
          </a:prstGeom>
        </p:spPr>
        <p:txBody>
          <a:bodyPr wrap="none">
            <a:spAutoFit/>
          </a:bodyPr>
          <a:lstStyle/>
          <a:p>
            <a:r>
              <a:rPr lang="en-US" b="1" dirty="0" smtClean="0">
                <a:solidFill>
                  <a:srgbClr val="00B050"/>
                </a:solidFill>
                <a:latin typeface="Times New Roman" panose="02020603050405020304" pitchFamily="18" charset="0"/>
                <a:ea typeface="Times New Roman" panose="02020603050405020304" pitchFamily="18" charset="0"/>
                <a:cs typeface="Gautami" panose="020B0502040204020203" pitchFamily="34" charset="0"/>
              </a:rPr>
              <a:t>2. Non-Homogeneous linear system of </a:t>
            </a:r>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equations</a:t>
            </a:r>
            <a:endParaRPr lang="en-US" dirty="0">
              <a:solidFill>
                <a:srgbClr val="00B050"/>
              </a:solidFill>
            </a:endParaRPr>
          </a:p>
        </p:txBody>
      </p:sp>
      <p:sp>
        <p:nvSpPr>
          <p:cNvPr id="7" name="Rectangle 6"/>
          <p:cNvSpPr/>
          <p:nvPr/>
        </p:nvSpPr>
        <p:spPr>
          <a:xfrm>
            <a:off x="944304" y="1295400"/>
            <a:ext cx="294189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set of equations of the form</a:t>
            </a:r>
            <a:endParaRPr lang="en-US" dirty="0"/>
          </a:p>
        </p:txBody>
      </p:sp>
      <p:sp>
        <p:nvSpPr>
          <p:cNvPr id="8"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943628564"/>
              </p:ext>
            </p:extLst>
          </p:nvPr>
        </p:nvGraphicFramePr>
        <p:xfrm>
          <a:off x="1336137" y="1905000"/>
          <a:ext cx="4683663" cy="1651000"/>
        </p:xfrm>
        <a:graphic>
          <a:graphicData uri="http://schemas.openxmlformats.org/presentationml/2006/ole">
            <mc:AlternateContent xmlns:mc="http://schemas.openxmlformats.org/markup-compatibility/2006">
              <mc:Choice xmlns:v="urn:schemas-microsoft-com:vml" Requires="v">
                <p:oleObj spid="_x0000_s49354" name="Equation" r:id="rId3" imgW="3327120" imgH="1168200" progId="Equation.DSMT4">
                  <p:embed/>
                </p:oleObj>
              </mc:Choice>
              <mc:Fallback>
                <p:oleObj name="Equation" r:id="rId3" imgW="3327120" imgH="1168200" progId="Equation.DSMT4">
                  <p:embed/>
                  <p:pic>
                    <p:nvPicPr>
                      <p:cNvPr id="0" name="Object 9"/>
                      <p:cNvPicPr>
                        <a:picLocks noChangeAspect="1" noChangeArrowheads="1"/>
                      </p:cNvPicPr>
                      <p:nvPr/>
                    </p:nvPicPr>
                    <p:blipFill>
                      <a:blip r:embed="rId4"/>
                      <a:srcRect/>
                      <a:stretch>
                        <a:fillRect/>
                      </a:stretch>
                    </p:blipFill>
                    <p:spPr bwMode="auto">
                      <a:xfrm>
                        <a:off x="1336137" y="1905000"/>
                        <a:ext cx="4683663" cy="1651000"/>
                      </a:xfrm>
                      <a:prstGeom prst="rect">
                        <a:avLst/>
                      </a:prstGeom>
                      <a:noFill/>
                    </p:spPr>
                  </p:pic>
                </p:oleObj>
              </mc:Fallback>
            </mc:AlternateContent>
          </a:graphicData>
        </a:graphic>
      </p:graphicFrame>
      <p:sp>
        <p:nvSpPr>
          <p:cNvPr id="11" name="Rectangle 10"/>
          <p:cNvSpPr/>
          <p:nvPr/>
        </p:nvSpPr>
        <p:spPr>
          <a:xfrm>
            <a:off x="762000" y="4038600"/>
            <a:ext cx="6858000" cy="1733808"/>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is </a:t>
            </a:r>
            <a:r>
              <a:rPr lang="en-US" dirty="0">
                <a:latin typeface="Times New Roman" panose="02020603050405020304" pitchFamily="18" charset="0"/>
                <a:ea typeface="Times New Roman" panose="02020603050405020304" pitchFamily="18" charset="0"/>
                <a:cs typeface="Gautami" panose="020B0502040204020203" pitchFamily="34" charset="0"/>
              </a:rPr>
              <a:t>said to be a system of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r>
              <a:rPr lang="en-US" dirty="0">
                <a:latin typeface="Times New Roman" panose="02020603050405020304" pitchFamily="18" charset="0"/>
                <a:ea typeface="Times New Roman" panose="02020603050405020304" pitchFamily="18" charset="0"/>
                <a:cs typeface="Gautami" panose="020B0502040204020203" pitchFamily="34" charset="0"/>
              </a:rPr>
              <a:t>m</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r>
              <a:rPr lang="en-US" dirty="0">
                <a:latin typeface="Times New Roman" panose="02020603050405020304" pitchFamily="18" charset="0"/>
                <a:ea typeface="Times New Roman" panose="02020603050405020304" pitchFamily="18" charset="0"/>
                <a:cs typeface="Gautami" panose="020B0502040204020203" pitchFamily="34" charset="0"/>
              </a:rPr>
              <a:t> non –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h</a:t>
            </a:r>
            <a:r>
              <a:rPr lang="en-US" dirty="0">
                <a:latin typeface="Times New Roman" panose="02020603050405020304" pitchFamily="18" charset="0"/>
                <a:ea typeface="Times New Roman" panose="02020603050405020304" pitchFamily="18" charset="0"/>
                <a:cs typeface="Gautami" panose="020B0502040204020203" pitchFamily="34" charset="0"/>
              </a:rPr>
              <a:t>omogeneous equations in ‘n’ unknowns x</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x</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x</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Then obviously we can write the above system of equations (1) in the form of matrix equation given by</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AX = B….. (2) </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392395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111</a:t>
            </a:fld>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357808164"/>
              </p:ext>
            </p:extLst>
          </p:nvPr>
        </p:nvGraphicFramePr>
        <p:xfrm>
          <a:off x="1066800" y="303212"/>
          <a:ext cx="6564548" cy="2135188"/>
        </p:xfrm>
        <a:graphic>
          <a:graphicData uri="http://schemas.openxmlformats.org/presentationml/2006/ole">
            <mc:AlternateContent xmlns:mc="http://schemas.openxmlformats.org/markup-compatibility/2006">
              <mc:Choice xmlns:v="urn:schemas-microsoft-com:vml" Requires="v">
                <p:oleObj spid="_x0000_s50751" name="Equation" r:id="rId3" imgW="4292280" imgH="1396800" progId="Equation.DSMT4">
                  <p:embed/>
                </p:oleObj>
              </mc:Choice>
              <mc:Fallback>
                <p:oleObj name="Equation" r:id="rId3" imgW="4292280" imgH="1396800" progId="Equation.DSMT4">
                  <p:embed/>
                  <p:pic>
                    <p:nvPicPr>
                      <p:cNvPr id="0" name="Object 1"/>
                      <p:cNvPicPr>
                        <a:picLocks noChangeAspect="1" noChangeArrowheads="1"/>
                      </p:cNvPicPr>
                      <p:nvPr/>
                    </p:nvPicPr>
                    <p:blipFill>
                      <a:blip r:embed="rId4"/>
                      <a:srcRect/>
                      <a:stretch>
                        <a:fillRect/>
                      </a:stretch>
                    </p:blipFill>
                    <p:spPr bwMode="auto">
                      <a:xfrm>
                        <a:off x="1066800" y="303212"/>
                        <a:ext cx="6564548" cy="2135188"/>
                      </a:xfrm>
                      <a:prstGeom prst="rect">
                        <a:avLst/>
                      </a:prstGeom>
                      <a:noFill/>
                    </p:spPr>
                  </p:pic>
                </p:oleObj>
              </mc:Fallback>
            </mc:AlternateContent>
          </a:graphicData>
        </a:graphic>
      </p:graphicFrame>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25374711"/>
              </p:ext>
            </p:extLst>
          </p:nvPr>
        </p:nvGraphicFramePr>
        <p:xfrm>
          <a:off x="1357312" y="2755900"/>
          <a:ext cx="3824288" cy="1526078"/>
        </p:xfrm>
        <a:graphic>
          <a:graphicData uri="http://schemas.openxmlformats.org/presentationml/2006/ole">
            <mc:AlternateContent xmlns:mc="http://schemas.openxmlformats.org/markup-compatibility/2006">
              <mc:Choice xmlns:v="urn:schemas-microsoft-com:vml" Requires="v">
                <p:oleObj spid="_x0000_s50752" name="Equation" r:id="rId5" imgW="2387520" imgH="952200" progId="Equation.DSMT4">
                  <p:embed/>
                </p:oleObj>
              </mc:Choice>
              <mc:Fallback>
                <p:oleObj name="Equation" r:id="rId5" imgW="2387520" imgH="952200" progId="Equation.DSMT4">
                  <p:embed/>
                  <p:pic>
                    <p:nvPicPr>
                      <p:cNvPr id="0" name="Object 4"/>
                      <p:cNvPicPr>
                        <a:picLocks noChangeAspect="1" noChangeArrowheads="1"/>
                      </p:cNvPicPr>
                      <p:nvPr/>
                    </p:nvPicPr>
                    <p:blipFill>
                      <a:blip r:embed="rId6"/>
                      <a:srcRect/>
                      <a:stretch>
                        <a:fillRect/>
                      </a:stretch>
                    </p:blipFill>
                    <p:spPr bwMode="auto">
                      <a:xfrm>
                        <a:off x="1357312" y="2755900"/>
                        <a:ext cx="3824288" cy="1526078"/>
                      </a:xfrm>
                      <a:prstGeom prst="rect">
                        <a:avLst/>
                      </a:prstGeom>
                      <a:noFill/>
                    </p:spPr>
                  </p:pic>
                </p:oleObj>
              </mc:Fallback>
            </mc:AlternateContent>
          </a:graphicData>
        </a:graphic>
      </p:graphicFrame>
      <p:sp>
        <p:nvSpPr>
          <p:cNvPr id="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271054554"/>
              </p:ext>
            </p:extLst>
          </p:nvPr>
        </p:nvGraphicFramePr>
        <p:xfrm>
          <a:off x="1354137" y="4570413"/>
          <a:ext cx="6214070" cy="1474787"/>
        </p:xfrm>
        <a:graphic>
          <a:graphicData uri="http://schemas.openxmlformats.org/presentationml/2006/ole">
            <mc:AlternateContent xmlns:mc="http://schemas.openxmlformats.org/markup-compatibility/2006">
              <mc:Choice xmlns:v="urn:schemas-microsoft-com:vml" Requires="v">
                <p:oleObj spid="_x0000_s50753" name="Equation" r:id="rId7" imgW="4012920" imgH="952200" progId="Equation.DSMT4">
                  <p:embed/>
                </p:oleObj>
              </mc:Choice>
              <mc:Fallback>
                <p:oleObj name="Equation" r:id="rId7" imgW="4012920" imgH="952200" progId="Equation.DSMT4">
                  <p:embed/>
                  <p:pic>
                    <p:nvPicPr>
                      <p:cNvPr id="0" name="Object 6"/>
                      <p:cNvPicPr>
                        <a:picLocks noChangeAspect="1" noChangeArrowheads="1"/>
                      </p:cNvPicPr>
                      <p:nvPr/>
                    </p:nvPicPr>
                    <p:blipFill>
                      <a:blip r:embed="rId8"/>
                      <a:srcRect/>
                      <a:stretch>
                        <a:fillRect/>
                      </a:stretch>
                    </p:blipFill>
                    <p:spPr bwMode="auto">
                      <a:xfrm>
                        <a:off x="1354137" y="4570413"/>
                        <a:ext cx="6214070" cy="1474787"/>
                      </a:xfrm>
                      <a:prstGeom prst="rect">
                        <a:avLst/>
                      </a:prstGeom>
                      <a:noFill/>
                    </p:spPr>
                  </p:pic>
                </p:oleObj>
              </mc:Fallback>
            </mc:AlternateContent>
          </a:graphicData>
        </a:graphic>
      </p:graphicFrame>
    </p:spTree>
    <p:extLst>
      <p:ext uri="{BB962C8B-B14F-4D97-AF65-F5344CB8AC3E}">
        <p14:creationId xmlns:p14="http://schemas.microsoft.com/office/powerpoint/2010/main" val="28524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112</a:t>
            </a:fld>
            <a:endParaRPr lang="en-US"/>
          </a:p>
        </p:txBody>
      </p:sp>
      <p:sp>
        <p:nvSpPr>
          <p:cNvPr id="3" name="Rectangle 2"/>
          <p:cNvSpPr/>
          <p:nvPr/>
        </p:nvSpPr>
        <p:spPr>
          <a:xfrm>
            <a:off x="685800" y="392668"/>
            <a:ext cx="2050561" cy="369332"/>
          </a:xfrm>
          <a:prstGeom prst="rect">
            <a:avLst/>
          </a:prstGeom>
        </p:spPr>
        <p:txBody>
          <a:bodyPr wrap="none">
            <a:spAutoFit/>
          </a:bodyPr>
          <a:lstStyle/>
          <a:p>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Augmented matrix</a:t>
            </a:r>
            <a:endParaRPr lang="en-US" dirty="0">
              <a:solidFill>
                <a:srgbClr val="00B050"/>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064259546"/>
              </p:ext>
            </p:extLst>
          </p:nvPr>
        </p:nvGraphicFramePr>
        <p:xfrm>
          <a:off x="968375" y="795338"/>
          <a:ext cx="3911600" cy="1490662"/>
        </p:xfrm>
        <a:graphic>
          <a:graphicData uri="http://schemas.openxmlformats.org/presentationml/2006/ole">
            <mc:AlternateContent xmlns:mc="http://schemas.openxmlformats.org/markup-compatibility/2006">
              <mc:Choice xmlns:v="urn:schemas-microsoft-com:vml" Requires="v">
                <p:oleObj spid="_x0000_s51391" name="Equation" r:id="rId3" imgW="3073320" imgH="1168200" progId="Equation.DSMT4">
                  <p:embed/>
                </p:oleObj>
              </mc:Choice>
              <mc:Fallback>
                <p:oleObj name="Equation" r:id="rId3" imgW="3073320" imgH="1168200" progId="Equation.DSMT4">
                  <p:embed/>
                  <p:pic>
                    <p:nvPicPr>
                      <p:cNvPr id="0" name="Object 1"/>
                      <p:cNvPicPr>
                        <a:picLocks noChangeAspect="1" noChangeArrowheads="1"/>
                      </p:cNvPicPr>
                      <p:nvPr/>
                    </p:nvPicPr>
                    <p:blipFill>
                      <a:blip r:embed="rId4"/>
                      <a:srcRect/>
                      <a:stretch>
                        <a:fillRect/>
                      </a:stretch>
                    </p:blipFill>
                    <p:spPr bwMode="auto">
                      <a:xfrm>
                        <a:off x="968375" y="795338"/>
                        <a:ext cx="3911600" cy="1490662"/>
                      </a:xfrm>
                      <a:prstGeom prst="rect">
                        <a:avLst/>
                      </a:prstGeom>
                      <a:noFill/>
                    </p:spPr>
                  </p:pic>
                </p:oleObj>
              </mc:Fallback>
            </mc:AlternateContent>
          </a:graphicData>
        </a:graphic>
      </p:graphicFrame>
      <p:sp>
        <p:nvSpPr>
          <p:cNvPr id="6" name="Rectangle 5"/>
          <p:cNvSpPr/>
          <p:nvPr/>
        </p:nvSpPr>
        <p:spPr>
          <a:xfrm>
            <a:off x="304800" y="2658070"/>
            <a:ext cx="7467600" cy="646331"/>
          </a:xfrm>
          <a:prstGeom prst="rect">
            <a:avLst/>
          </a:prstGeom>
        </p:spPr>
        <p:txBody>
          <a:bodyPr wrap="square">
            <a:spAutoFit/>
          </a:bodyPr>
          <a:lstStyle/>
          <a:p>
            <a:pPr marL="630555" marR="0" indent="-630555" algn="just">
              <a:spcBef>
                <a:spcPts val="525"/>
              </a:spcBef>
              <a:spcAft>
                <a:spcPts val="525"/>
              </a:spcAft>
              <a:tabLst>
                <a:tab pos="361950" algn="l"/>
                <a:tab pos="630555" algn="l"/>
                <a:tab pos="723900" algn="l"/>
                <a:tab pos="90043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is </a:t>
            </a:r>
            <a:r>
              <a:rPr lang="en-US" dirty="0">
                <a:latin typeface="Times New Roman" panose="02020603050405020304" pitchFamily="18" charset="0"/>
                <a:ea typeface="Times New Roman" panose="02020603050405020304" pitchFamily="18" charset="0"/>
                <a:cs typeface="Gautami" panose="020B0502040204020203" pitchFamily="34" charset="0"/>
              </a:rPr>
              <a:t>said to be the augmented matrix of the given system of non – </a:t>
            </a:r>
            <a:r>
              <a:rPr lang="en-US" dirty="0" smtClean="0">
                <a:latin typeface="Times New Roman" panose="02020603050405020304" pitchFamily="18" charset="0"/>
                <a:ea typeface="Times New Roman" panose="02020603050405020304" pitchFamily="18" charset="0"/>
                <a:cs typeface="Gautami" panose="020B0502040204020203" pitchFamily="34" charset="0"/>
              </a:rPr>
              <a:t>Homogeneous equations</a:t>
            </a:r>
            <a:r>
              <a:rPr lang="en-US" dirty="0">
                <a:latin typeface="Times New Roman" panose="02020603050405020304" pitchFamily="18" charset="0"/>
                <a:ea typeface="Times New Roman" panose="02020603050405020304" pitchFamily="18" charset="0"/>
                <a:cs typeface="Gautami" panose="020B0502040204020203" pitchFamily="34" charset="0"/>
              </a:rPr>
              <a:t>.</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7" name="Rectangle 6"/>
          <p:cNvSpPr/>
          <p:nvPr/>
        </p:nvSpPr>
        <p:spPr>
          <a:xfrm>
            <a:off x="762000" y="3581400"/>
            <a:ext cx="3159839" cy="369332"/>
          </a:xfrm>
          <a:prstGeom prst="rect">
            <a:avLst/>
          </a:prstGeom>
        </p:spPr>
        <p:txBody>
          <a:bodyPr wrap="none">
            <a:spAutoFit/>
          </a:bodyPr>
          <a:lstStyle/>
          <a:p>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Consistency and inconsistency</a:t>
            </a:r>
            <a:endParaRPr lang="en-US" dirty="0">
              <a:solidFill>
                <a:srgbClr val="00B050"/>
              </a:solidFill>
            </a:endParaRPr>
          </a:p>
        </p:txBody>
      </p:sp>
      <p:sp>
        <p:nvSpPr>
          <p:cNvPr id="8" name="Rectangle 7"/>
          <p:cNvSpPr/>
          <p:nvPr/>
        </p:nvSpPr>
        <p:spPr>
          <a:xfrm>
            <a:off x="838200" y="4009072"/>
            <a:ext cx="7467600"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 Any system of equations which contains one or more solutions     is said to be consistent, otherwise, it is said to be inconsistent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the inconsistent system does not contain any solution.</a:t>
            </a:r>
            <a:endParaRPr lang="en-US" dirty="0"/>
          </a:p>
        </p:txBody>
      </p:sp>
      <p:sp>
        <p:nvSpPr>
          <p:cNvPr id="9" name="Rectangle 8"/>
          <p:cNvSpPr/>
          <p:nvPr/>
        </p:nvSpPr>
        <p:spPr>
          <a:xfrm>
            <a:off x="672214" y="5105400"/>
            <a:ext cx="3899786" cy="369332"/>
          </a:xfrm>
          <a:prstGeom prst="rect">
            <a:avLst/>
          </a:prstGeom>
        </p:spPr>
        <p:txBody>
          <a:bodyPr wrap="non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Condition for consistency [Rank Test]</a:t>
            </a:r>
            <a:endParaRPr lang="en-US" dirty="0">
              <a:solidFill>
                <a:srgbClr val="00B05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609600" y="5761672"/>
                <a:ext cx="7696200" cy="923330"/>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The necessary and sufficient condition for a system of non-homogeneous equations AX = B is said to be consistent is that the rank of the coefficient matrix A is same as the rank of the augmented matrix </a:t>
                </a:r>
                <a14:m>
                  <m:oMath xmlns:m="http://schemas.openxmlformats.org/officeDocument/2006/math">
                    <m:d>
                      <m:dPr>
                        <m:begChr m:val="["/>
                        <m:endChr m:val="]"/>
                        <m:ctrlPr>
                          <a:rPr lang="en-US" i="1" smtClean="0">
                            <a:latin typeface="Cambria Math" panose="02040503050406030204" pitchFamily="18" charset="0"/>
                            <a:cs typeface="Gautami" panose="020B0502040204020203" pitchFamily="34" charset="0"/>
                          </a:rPr>
                        </m:ctrlPr>
                      </m:dPr>
                      <m:e>
                        <m:r>
                          <a:rPr lang="en-US" b="0" i="1" smtClean="0">
                            <a:latin typeface="Cambria Math" panose="02040503050406030204" pitchFamily="18" charset="0"/>
                            <a:cs typeface="Gautami" panose="020B0502040204020203" pitchFamily="34" charset="0"/>
                          </a:rPr>
                          <m:t>𝐴</m:t>
                        </m:r>
                        <m:r>
                          <a:rPr lang="en-US" b="0" i="1" smtClean="0">
                            <a:latin typeface="Cambria Math" panose="02040503050406030204" pitchFamily="18" charset="0"/>
                            <a:cs typeface="Gautami" panose="020B0502040204020203" pitchFamily="34" charset="0"/>
                          </a:rPr>
                          <m:t>:</m:t>
                        </m:r>
                        <m:r>
                          <a:rPr lang="en-US" b="0" i="1" smtClean="0">
                            <a:latin typeface="Cambria Math" panose="02040503050406030204" pitchFamily="18" charset="0"/>
                            <a:cs typeface="Gautami" panose="020B0502040204020203" pitchFamily="34" charset="0"/>
                          </a:rPr>
                          <m:t>𝐵</m:t>
                        </m:r>
                      </m:e>
                    </m:d>
                  </m:oMath>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609600" y="5761672"/>
                <a:ext cx="7696200" cy="923330"/>
              </a:xfrm>
              <a:prstGeom prst="rect">
                <a:avLst/>
              </a:prstGeom>
              <a:blipFill rotWithShape="0">
                <a:blip r:embed="rId5"/>
                <a:stretch>
                  <a:fillRect l="-633" t="-3289" r="-396" b="-8553"/>
                </a:stretch>
              </a:blipFill>
            </p:spPr>
            <p:txBody>
              <a:bodyPr/>
              <a:lstStyle/>
              <a:p>
                <a:r>
                  <a:rPr lang="en-US">
                    <a:noFill/>
                  </a:rPr>
                  <a:t> </a:t>
                </a:r>
              </a:p>
            </p:txBody>
          </p:sp>
        </mc:Fallback>
      </mc:AlternateContent>
    </p:spTree>
    <p:extLst>
      <p:ext uri="{BB962C8B-B14F-4D97-AF65-F5344CB8AC3E}">
        <p14:creationId xmlns:p14="http://schemas.microsoft.com/office/powerpoint/2010/main" val="292462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113</a:t>
            </a:fld>
            <a:endParaRPr lang="en-US"/>
          </a:p>
        </p:txBody>
      </p:sp>
      <mc:AlternateContent xmlns:mc="http://schemas.openxmlformats.org/markup-compatibility/2006" xmlns:a14="http://schemas.microsoft.com/office/drawing/2010/main">
        <mc:Choice Requires="a14">
          <p:sp>
            <p:nvSpPr>
              <p:cNvPr id="3" name="Rectangle 2"/>
              <p:cNvSpPr/>
              <p:nvPr/>
            </p:nvSpPr>
            <p:spPr>
              <a:xfrm>
                <a:off x="838200" y="344269"/>
                <a:ext cx="6858000"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Then the system of equations AX </a:t>
                </a:r>
                <a:r>
                  <a:rPr lang="en-US" dirty="0">
                    <a:latin typeface="Times New Roman" panose="02020603050405020304" pitchFamily="18" charset="0"/>
                    <a:ea typeface="Times New Roman" panose="02020603050405020304" pitchFamily="18" charset="0"/>
                    <a:cs typeface="Gautami" panose="020B0502040204020203" pitchFamily="34" charset="0"/>
                  </a:rPr>
                  <a:t>= B is consistent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Symbol" panose="05050102010706020507" pitchFamily="18" charset="2"/>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dirty="0" smtClean="0">
                    <a:latin typeface="Times New Roman" panose="02020603050405020304" pitchFamily="18" charset="0"/>
                    <a:ea typeface="Times New Roman" panose="02020603050405020304" pitchFamily="18" charset="0"/>
                    <a:cs typeface="Gautami" panose="020B0502040204020203" pitchFamily="34" charset="0"/>
                  </a:rPr>
                  <a:t>=</a:t>
                </a:r>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rPr>
                      <m:t>𝜌</m:t>
                    </m:r>
                    <m:r>
                      <a:rPr lang="en-US" b="0" i="1" smtClean="0">
                        <a:latin typeface="Cambria Math" panose="02040503050406030204" pitchFamily="18" charset="0"/>
                        <a:ea typeface="Cambria Math" panose="02040503050406030204" pitchFamily="18" charset="0"/>
                        <a:cs typeface="Gautami" panose="020B0502040204020203" pitchFamily="34" charset="0"/>
                      </a:rPr>
                      <m:t>(</m:t>
                    </m:r>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r>
                      <a:rPr lang="en-US" b="0" i="1" smtClean="0">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838200" y="344269"/>
                <a:ext cx="6858000" cy="369332"/>
              </a:xfrm>
              <a:prstGeom prst="rect">
                <a:avLst/>
              </a:prstGeom>
              <a:blipFill rotWithShape="1">
                <a:blip r:embed="rId2"/>
                <a:stretch>
                  <a:fillRect l="-800" t="-1147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75021" y="1066800"/>
                <a:ext cx="2685094" cy="369332"/>
              </a:xfrm>
              <a:prstGeom prst="rect">
                <a:avLst/>
              </a:prstGeom>
            </p:spPr>
            <p:txBody>
              <a:bodyPr wrap="none">
                <a:spAutoFit/>
              </a:bodyPr>
              <a:lstStyle/>
              <a:p>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Note:</a:t>
                </a:r>
                <a:r>
                  <a:rPr lang="en-US" dirty="0">
                    <a:latin typeface="Times New Roman" panose="02020603050405020304" pitchFamily="18" charset="0"/>
                    <a:ea typeface="Times New Roman" panose="02020603050405020304" pitchFamily="18" charset="0"/>
                    <a:cs typeface="Gautami" panose="020B0502040204020203" pitchFamily="34" charset="0"/>
                  </a:rPr>
                  <a:t> If </a:t>
                </a:r>
                <a:r>
                  <a:rPr lang="en-US" dirty="0">
                    <a:solidFill>
                      <a:srgbClr val="FF0000"/>
                    </a:solidFill>
                    <a:latin typeface="Symbol" panose="05050102010706020507" pitchFamily="18" charset="2"/>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 (A)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ea typeface="Cambria Math" panose="02040503050406030204" pitchFamily="18" charset="0"/>
                    <a:cs typeface="Gautami" panose="020B0502040204020203"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cs typeface="Gautami" panose="020B0502040204020203" pitchFamily="34" charset="0"/>
                      </a:rPr>
                      <m:t>𝜌</m:t>
                    </m:r>
                    <m:r>
                      <a:rPr lang="en-US" i="1">
                        <a:latin typeface="Cambria Math" panose="02040503050406030204" pitchFamily="18" charset="0"/>
                        <a:ea typeface="Cambria Math" panose="02040503050406030204" pitchFamily="18" charset="0"/>
                        <a:cs typeface="Gautami" panose="020B0502040204020203" pitchFamily="34" charset="0"/>
                      </a:rPr>
                      <m:t>(</m:t>
                    </m:r>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r>
                      <a:rPr lang="en-US" i="1">
                        <a:latin typeface="Cambria Math" panose="02040503050406030204" pitchFamily="18" charset="0"/>
                        <a:ea typeface="Cambria Math" panose="02040503050406030204" pitchFamily="18" charset="0"/>
                        <a:cs typeface="Gautami" panose="020B0502040204020203" pitchFamily="34" charset="0"/>
                      </a:rPr>
                      <m:t>)</m:t>
                    </m:r>
                  </m:oMath>
                </a14:m>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775021" y="1066800"/>
                <a:ext cx="2685094" cy="369332"/>
              </a:xfrm>
              <a:prstGeom prst="rect">
                <a:avLst/>
              </a:prstGeom>
              <a:blipFill rotWithShape="1">
                <a:blip r:embed="rId3"/>
                <a:stretch>
                  <a:fillRect l="-1814" t="-11475" r="-3175" b="-24590"/>
                </a:stretch>
              </a:blipFill>
            </p:spPr>
            <p:txBody>
              <a:bodyPr/>
              <a:lstStyle/>
              <a:p>
                <a:r>
                  <a:rPr lang="en-US">
                    <a:noFill/>
                  </a:rPr>
                  <a:t> </a:t>
                </a:r>
              </a:p>
            </p:txBody>
          </p:sp>
        </mc:Fallback>
      </mc:AlternateContent>
      <p:sp>
        <p:nvSpPr>
          <p:cNvPr id="5" name="Rectangle 4"/>
          <p:cNvSpPr/>
          <p:nvPr/>
        </p:nvSpPr>
        <p:spPr>
          <a:xfrm>
            <a:off x="3124200" y="1143000"/>
            <a:ext cx="4399025" cy="369332"/>
          </a:xfrm>
          <a:prstGeom prst="rect">
            <a:avLst/>
          </a:prstGeom>
        </p:spPr>
        <p:txBody>
          <a:bodyPr wrap="none">
            <a:spAutoFit/>
          </a:bodyPr>
          <a:lstStyle/>
          <a:p>
            <a:pPr marL="630555" marR="0" indent="-63055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then the given system AX = B is inconsistent.</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6" name="Rectangle 5"/>
          <p:cNvSpPr/>
          <p:nvPr/>
        </p:nvSpPr>
        <p:spPr>
          <a:xfrm>
            <a:off x="602497" y="1828800"/>
            <a:ext cx="2369303" cy="369332"/>
          </a:xfrm>
          <a:prstGeom prst="rect">
            <a:avLst/>
          </a:prstGeom>
        </p:spPr>
        <p:txBody>
          <a:bodyPr wrap="none">
            <a:spAutoFit/>
          </a:bodyPr>
          <a:lstStyle/>
          <a:p>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Working Procedure</a:t>
            </a:r>
            <a:r>
              <a:rPr lang="en-US"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 </a:t>
            </a:r>
            <a:endParaRPr lang="en-US" dirty="0">
              <a:solidFill>
                <a:srgbClr val="00B050"/>
              </a:solidFill>
            </a:endParaRPr>
          </a:p>
        </p:txBody>
      </p:sp>
      <mc:AlternateContent xmlns:mc="http://schemas.openxmlformats.org/markup-compatibility/2006" xmlns:a14="http://schemas.microsoft.com/office/drawing/2010/main">
        <mc:Choice Requires="a14">
          <p:sp>
            <p:nvSpPr>
              <p:cNvPr id="7" name="Rectangle 6"/>
              <p:cNvSpPr/>
              <p:nvPr/>
            </p:nvSpPr>
            <p:spPr>
              <a:xfrm>
                <a:off x="457200" y="2286000"/>
                <a:ext cx="7848600" cy="1200329"/>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Suppose we have m equations in n unknowns. The matrix equation of the given system of equations is AX = B. Then the coefficient matrix A is of order m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n. Now write the augmented matrix </a:t>
                </a:r>
                <a14:m>
                  <m:oMath xmlns:m="http://schemas.openxmlformats.org/officeDocument/2006/math">
                    <m:d>
                      <m:dPr>
                        <m:begChr m:val="["/>
                        <m:endChr m:val="]"/>
                        <m:ctrlPr>
                          <a:rPr lang="en-US" i="1" smtClean="0">
                            <a:latin typeface="Cambria Math" panose="02040503050406030204" pitchFamily="18" charset="0"/>
                            <a:cs typeface="Gautami" panose="020B0502040204020203" pitchFamily="34" charset="0"/>
                          </a:rPr>
                        </m:ctrlPr>
                      </m:dPr>
                      <m:e>
                        <m:r>
                          <a:rPr lang="en-US" b="0" i="1" smtClean="0">
                            <a:latin typeface="Cambria Math" panose="02040503050406030204" pitchFamily="18" charset="0"/>
                            <a:cs typeface="Gautami" panose="020B0502040204020203" pitchFamily="34" charset="0"/>
                          </a:rPr>
                          <m:t>𝐴</m:t>
                        </m:r>
                        <m:r>
                          <a:rPr lang="en-US" b="0" i="1" smtClean="0">
                            <a:latin typeface="Cambria Math" panose="02040503050406030204" pitchFamily="18" charset="0"/>
                            <a:cs typeface="Gautami" panose="020B0502040204020203" pitchFamily="34" charset="0"/>
                          </a:rPr>
                          <m:t>:</m:t>
                        </m:r>
                        <m:r>
                          <a:rPr lang="en-US" b="0" i="1" smtClean="0">
                            <a:latin typeface="Cambria Math" panose="02040503050406030204" pitchFamily="18" charset="0"/>
                            <a:cs typeface="Gautami" panose="020B0502040204020203" pitchFamily="34" charset="0"/>
                          </a:rPr>
                          <m:t>𝐵</m:t>
                        </m:r>
                      </m:e>
                    </m:d>
                  </m:oMath>
                </a14:m>
                <a:r>
                  <a:rPr lang="en-US" dirty="0" smtClean="0"/>
                  <a:t> </a:t>
                </a:r>
                <a:r>
                  <a:rPr lang="en-US" dirty="0"/>
                  <a:t>which is also of same order m </a:t>
                </a:r>
                <a:r>
                  <a:rPr lang="en-US" dirty="0">
                    <a:sym typeface="Symbol" panose="05050102010706020507" pitchFamily="18" charset="2"/>
                  </a:rPr>
                  <a:t></a:t>
                </a:r>
                <a:r>
                  <a:rPr lang="en-US" dirty="0"/>
                  <a:t> n.</a:t>
                </a:r>
              </a:p>
              <a:p>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57200" y="2286000"/>
                <a:ext cx="7848600" cy="1200329"/>
              </a:xfrm>
              <a:prstGeom prst="rect">
                <a:avLst/>
              </a:prstGeom>
              <a:blipFill rotWithShape="0">
                <a:blip r:embed="rId4"/>
                <a:stretch>
                  <a:fillRect l="-621" t="-2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57200" y="3516868"/>
                <a:ext cx="7927419" cy="1200329"/>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Step 1:	First reduce the augmented </a:t>
                </a:r>
                <a:r>
                  <a:rPr lang="en-US" dirty="0" smtClean="0">
                    <a:latin typeface="Times New Roman" panose="02020603050405020304" pitchFamily="18" charset="0"/>
                    <a:ea typeface="Times New Roman" panose="02020603050405020304" pitchFamily="18" charset="0"/>
                    <a:cs typeface="Gautami" panose="020B0502040204020203" pitchFamily="34" charset="0"/>
                  </a:rPr>
                  <a:t>matrix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to </a:t>
                </a:r>
                <a:r>
                  <a:rPr lang="en-US" dirty="0"/>
                  <a:t>Echelon form by applying </a:t>
                </a:r>
                <a:endParaRPr lang="en-US" dirty="0" smtClean="0"/>
              </a:p>
              <a:p>
                <a:r>
                  <a:rPr lang="en-US" dirty="0" smtClean="0"/>
                  <a:t>E </a:t>
                </a:r>
                <a:r>
                  <a:rPr lang="en-US" dirty="0"/>
                  <a:t>– row transformation only.  With this we get the ranks of the augmented matrix </a:t>
                </a:r>
                <a:endParaRPr lang="en-US" dirty="0" smtClean="0"/>
              </a:p>
              <a:p>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t>and the coefficient matrix A.</a:t>
                </a:r>
              </a:p>
              <a:p>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457200" y="3516868"/>
                <a:ext cx="7927419" cy="1200329"/>
              </a:xfrm>
              <a:prstGeom prst="rect">
                <a:avLst/>
              </a:prstGeom>
              <a:blipFill rotWithShape="0">
                <a:blip r:embed="rId5"/>
                <a:stretch>
                  <a:fillRect l="-615" t="-35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57200" y="4583668"/>
                <a:ext cx="419897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Step 2:	Case (</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 When </a:t>
                </a:r>
                <a:r>
                  <a:rPr lang="en-US" dirty="0">
                    <a:latin typeface="Symbol" panose="05050102010706020507" pitchFamily="18" charset="2"/>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cs typeface="Gautami" panose="020B0502040204020203" pitchFamily="34" charset="0"/>
                      </a:rPr>
                      <m:t>𝜌</m:t>
                    </m:r>
                    <m:r>
                      <a:rPr lang="en-US" i="1">
                        <a:latin typeface="Cambria Math" panose="02040503050406030204" pitchFamily="18" charset="0"/>
                        <a:ea typeface="Cambria Math" panose="02040503050406030204" pitchFamily="18" charset="0"/>
                        <a:cs typeface="Gautami" panose="020B0502040204020203" pitchFamily="34" charset="0"/>
                      </a:rPr>
                      <m:t>(</m:t>
                    </m:r>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r>
                      <a:rPr lang="en-US" i="1">
                        <a:latin typeface="Cambria Math" panose="02040503050406030204" pitchFamily="18" charset="0"/>
                        <a:ea typeface="Cambria Math" panose="02040503050406030204" pitchFamily="18" charset="0"/>
                        <a:cs typeface="Gautami" panose="020B0502040204020203" pitchFamily="34" charset="0"/>
                      </a:rPr>
                      <m:t>)</m:t>
                    </m:r>
                  </m:oMath>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457200" y="4583668"/>
                <a:ext cx="4198970" cy="369332"/>
              </a:xfrm>
              <a:prstGeom prst="rect">
                <a:avLst/>
              </a:prstGeom>
              <a:blipFill rotWithShape="1">
                <a:blip r:embed="rId6"/>
                <a:stretch>
                  <a:fillRect l="-1161" t="-11475" r="-1451" b="-24590"/>
                </a:stretch>
              </a:blipFill>
            </p:spPr>
            <p:txBody>
              <a:bodyPr/>
              <a:lstStyle/>
              <a:p>
                <a:r>
                  <a:rPr lang="en-US">
                    <a:noFill/>
                  </a:rPr>
                  <a:t> </a:t>
                </a:r>
              </a:p>
            </p:txBody>
          </p:sp>
        </mc:Fallback>
      </mc:AlternateContent>
      <p:sp>
        <p:nvSpPr>
          <p:cNvPr id="17" name="Rectangle 16"/>
          <p:cNvSpPr/>
          <p:nvPr/>
        </p:nvSpPr>
        <p:spPr>
          <a:xfrm>
            <a:off x="1828800" y="5486400"/>
            <a:ext cx="6477000" cy="646331"/>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In </a:t>
            </a:r>
            <a:r>
              <a:rPr lang="en-US" dirty="0">
                <a:latin typeface="Times New Roman" panose="02020603050405020304" pitchFamily="18" charset="0"/>
                <a:ea typeface="Times New Roman" panose="02020603050405020304" pitchFamily="18" charset="0"/>
                <a:cs typeface="Gautami" panose="020B0502040204020203" pitchFamily="34" charset="0"/>
              </a:rPr>
              <a:t>this case the given system of equations i.e. AX = B is inconsistent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     it </a:t>
            </a:r>
            <a:r>
              <a:rPr lang="en-US" dirty="0">
                <a:latin typeface="Times New Roman" panose="02020603050405020304" pitchFamily="18" charset="0"/>
                <a:ea typeface="Times New Roman" panose="02020603050405020304" pitchFamily="18" charset="0"/>
                <a:cs typeface="Gautami" panose="020B0502040204020203" pitchFamily="34" charset="0"/>
              </a:rPr>
              <a:t>has no solution.</a:t>
            </a:r>
            <a:endParaRPr lang="en-US" dirty="0"/>
          </a:p>
        </p:txBody>
      </p:sp>
    </p:spTree>
    <p:extLst>
      <p:ext uri="{BB962C8B-B14F-4D97-AF65-F5344CB8AC3E}">
        <p14:creationId xmlns:p14="http://schemas.microsoft.com/office/powerpoint/2010/main" val="179810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5" grpId="0"/>
      <p:bldP spid="16" grpId="0"/>
      <p:bldP spid="1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114</a:t>
            </a:fld>
            <a:endParaRPr lang="en-US"/>
          </a:p>
        </p:txBody>
      </p:sp>
      <mc:AlternateContent xmlns:mc="http://schemas.openxmlformats.org/markup-compatibility/2006" xmlns:a14="http://schemas.microsoft.com/office/drawing/2010/main">
        <mc:Choice Requires="a14">
          <p:sp>
            <p:nvSpPr>
              <p:cNvPr id="6" name="Rectangle 5"/>
              <p:cNvSpPr/>
              <p:nvPr/>
            </p:nvSpPr>
            <p:spPr>
              <a:xfrm>
                <a:off x="914400" y="457200"/>
                <a:ext cx="3997505"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Case (ii): When </a:t>
                </a:r>
                <a:r>
                  <a:rPr lang="en-US" dirty="0">
                    <a:latin typeface="Symbol" panose="05050102010706020507" pitchFamily="18" charset="2"/>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cs typeface="Gautami" panose="020B0502040204020203" pitchFamily="34" charset="0"/>
                      </a:rPr>
                      <m:t>𝜌</m:t>
                    </m:r>
                    <m:r>
                      <a:rPr lang="en-US" i="1">
                        <a:latin typeface="Cambria Math" panose="02040503050406030204" pitchFamily="18" charset="0"/>
                        <a:ea typeface="Cambria Math" panose="02040503050406030204" pitchFamily="18" charset="0"/>
                        <a:cs typeface="Gautami" panose="020B0502040204020203" pitchFamily="34" charset="0"/>
                      </a:rPr>
                      <m:t>(</m:t>
                    </m:r>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r>
                      <a:rPr lang="en-US" i="1">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t>= r say </a:t>
                </a:r>
              </a:p>
            </p:txBody>
          </p:sp>
        </mc:Choice>
        <mc:Fallback xmlns="">
          <p:sp>
            <p:nvSpPr>
              <p:cNvPr id="6" name="Rectangle 5"/>
              <p:cNvSpPr>
                <a:spLocks noRot="1" noChangeAspect="1" noMove="1" noResize="1" noEditPoints="1" noAdjustHandles="1" noChangeArrowheads="1" noChangeShapeType="1" noTextEdit="1"/>
              </p:cNvSpPr>
              <p:nvPr/>
            </p:nvSpPr>
            <p:spPr>
              <a:xfrm>
                <a:off x="914400" y="457200"/>
                <a:ext cx="3997505" cy="369332"/>
              </a:xfrm>
              <a:prstGeom prst="rect">
                <a:avLst/>
              </a:prstGeom>
              <a:blipFill rotWithShape="1">
                <a:blip r:embed="rId2"/>
                <a:stretch>
                  <a:fillRect l="-1220" t="-11475" r="-1524" b="-24590"/>
                </a:stretch>
              </a:blipFill>
            </p:spPr>
            <p:txBody>
              <a:bodyPr/>
              <a:lstStyle/>
              <a:p>
                <a:r>
                  <a:rPr lang="en-US">
                    <a:noFill/>
                  </a:rPr>
                  <a:t> </a:t>
                </a:r>
              </a:p>
            </p:txBody>
          </p:sp>
        </mc:Fallback>
      </mc:AlternateContent>
      <p:sp>
        <p:nvSpPr>
          <p:cNvPr id="7" name="Rectangle 6"/>
          <p:cNvSpPr/>
          <p:nvPr/>
        </p:nvSpPr>
        <p:spPr>
          <a:xfrm>
            <a:off x="457200" y="1228398"/>
            <a:ext cx="7848600" cy="2846933"/>
          </a:xfrm>
          <a:prstGeom prst="rect">
            <a:avLst/>
          </a:prstGeom>
        </p:spPr>
        <p:txBody>
          <a:bodyPr wrap="square">
            <a:spAutoFit/>
          </a:bodyPr>
          <a:lstStyle/>
          <a:p>
            <a:pPr marL="1122045" marR="0" indent="-1122045" algn="just">
              <a:spcBef>
                <a:spcPts val="285"/>
              </a:spcBef>
              <a:spcAft>
                <a:spcPts val="285"/>
              </a:spcAft>
              <a:tabLst>
                <a:tab pos="361950" algn="l"/>
                <a:tab pos="630555" algn="l"/>
                <a:tab pos="72390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In this case the given system of equations i.e. AX = B is consistent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it contains </a:t>
            </a:r>
            <a:r>
              <a:rPr lang="en-US" dirty="0" smtClean="0">
                <a:latin typeface="Times New Roman" panose="02020603050405020304" pitchFamily="18" charset="0"/>
                <a:ea typeface="Times New Roman" panose="02020603050405020304" pitchFamily="18" charset="0"/>
                <a:cs typeface="Gautami" panose="020B0502040204020203" pitchFamily="34" charset="0"/>
              </a:rPr>
              <a:t>a</a:t>
            </a:r>
          </a:p>
          <a:p>
            <a:pPr marL="1122045" marR="0" indent="-1122045" algn="just">
              <a:spcBef>
                <a:spcPts val="285"/>
              </a:spcBef>
              <a:spcAft>
                <a:spcPts val="285"/>
              </a:spcAft>
              <a:tabLst>
                <a:tab pos="361950" algn="l"/>
                <a:tab pos="630555" algn="l"/>
                <a:tab pos="72390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solution. Now we have to verify the following points</a:t>
            </a:r>
            <a:r>
              <a:rPr lang="en-US" dirty="0" smtClean="0">
                <a:latin typeface="Times New Roman" panose="02020603050405020304" pitchFamily="18" charset="0"/>
                <a:ea typeface="Times New Roman" panose="02020603050405020304" pitchFamily="18" charset="0"/>
                <a:cs typeface="Gautami" panose="020B0502040204020203" pitchFamily="34" charset="0"/>
              </a:rPr>
              <a:t>.</a:t>
            </a:r>
          </a:p>
          <a:p>
            <a:pPr marR="0" algn="just">
              <a:spcBef>
                <a:spcPts val="285"/>
              </a:spcBef>
              <a:spcAft>
                <a:spcPts val="285"/>
              </a:spcAft>
              <a:tabLst>
                <a:tab pos="361950" algn="l"/>
                <a:tab pos="630555" algn="l"/>
                <a:tab pos="72390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a) If </a:t>
            </a:r>
            <a:r>
              <a:rPr lang="en-US" dirty="0">
                <a:latin typeface="Times New Roman" panose="02020603050405020304" pitchFamily="18" charset="0"/>
                <a:ea typeface="Times New Roman" panose="02020603050405020304" pitchFamily="18" charset="0"/>
                <a:cs typeface="Gautami" panose="020B0502040204020203" pitchFamily="34" charset="0"/>
              </a:rPr>
              <a:t>r = n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the number of unknowns, then the given system has a </a:t>
            </a:r>
            <a:r>
              <a:rPr lang="en-US" dirty="0" smtClean="0">
                <a:latin typeface="Times New Roman" panose="02020603050405020304" pitchFamily="18" charset="0"/>
                <a:ea typeface="Times New Roman" panose="02020603050405020304" pitchFamily="18" charset="0"/>
                <a:cs typeface="Gautami" panose="020B0502040204020203" pitchFamily="34" charset="0"/>
              </a:rPr>
              <a:t>unique </a:t>
            </a:r>
            <a:r>
              <a:rPr lang="en-US" dirty="0">
                <a:latin typeface="Times New Roman" panose="02020603050405020304" pitchFamily="18" charset="0"/>
                <a:ea typeface="Times New Roman" panose="02020603050405020304" pitchFamily="18" charset="0"/>
                <a:cs typeface="Gautami" panose="020B0502040204020203" pitchFamily="34" charset="0"/>
              </a:rPr>
              <a:t>solution</a:t>
            </a:r>
            <a:r>
              <a:rPr lang="en-US" dirty="0" smtClean="0">
                <a:latin typeface="Times New Roman" panose="02020603050405020304" pitchFamily="18" charset="0"/>
                <a:ea typeface="Times New Roman" panose="02020603050405020304" pitchFamily="18" charset="0"/>
                <a:cs typeface="Gautami" panose="020B0502040204020203" pitchFamily="34" charset="0"/>
              </a:rPr>
              <a:t>.</a:t>
            </a:r>
          </a:p>
          <a:p>
            <a:pPr marL="1371600" marR="0" indent="-1371600" algn="just">
              <a:spcBef>
                <a:spcPts val="285"/>
              </a:spcBef>
              <a:spcAft>
                <a:spcPts val="285"/>
              </a:spcAft>
              <a:tabLst>
                <a:tab pos="361950" algn="l"/>
                <a:tab pos="630555" algn="l"/>
                <a:tab pos="72390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b) If </a:t>
            </a:r>
            <a:r>
              <a:rPr lang="en-US" dirty="0">
                <a:latin typeface="Times New Roman" panose="02020603050405020304" pitchFamily="18" charset="0"/>
                <a:ea typeface="Times New Roman" panose="02020603050405020304" pitchFamily="18" charset="0"/>
                <a:cs typeface="Gautami" panose="020B0502040204020203" pitchFamily="34" charset="0"/>
              </a:rPr>
              <a:t>r &lt; n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the number of unknowns, the given system contains an </a:t>
            </a:r>
            <a:r>
              <a:rPr lang="en-US" dirty="0" smtClean="0">
                <a:latin typeface="Times New Roman" panose="02020603050405020304" pitchFamily="18" charset="0"/>
                <a:ea typeface="Times New Roman" panose="02020603050405020304" pitchFamily="18" charset="0"/>
                <a:cs typeface="Gautami" panose="020B0502040204020203" pitchFamily="34" charset="0"/>
              </a:rPr>
              <a:t>infinite</a:t>
            </a:r>
          </a:p>
          <a:p>
            <a:pPr marL="1371600" marR="0" indent="-1371600" algn="just">
              <a:spcBef>
                <a:spcPts val="285"/>
              </a:spcBef>
              <a:spcAft>
                <a:spcPts val="285"/>
              </a:spcAft>
              <a:tabLst>
                <a:tab pos="361950" algn="l"/>
                <a:tab pos="630555" algn="l"/>
                <a:tab pos="72390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number of solutions. To determine these solutions, we have to assign arbitrary</a:t>
            </a:r>
          </a:p>
          <a:p>
            <a:pPr marL="1371600" marR="0" indent="-1371600" algn="just">
              <a:spcBef>
                <a:spcPts val="285"/>
              </a:spcBef>
              <a:spcAft>
                <a:spcPts val="285"/>
              </a:spcAft>
              <a:tabLst>
                <a:tab pos="361950" algn="l"/>
                <a:tab pos="630555" algn="l"/>
                <a:tab pos="72390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value for (n–r) </a:t>
            </a:r>
            <a:r>
              <a:rPr lang="en-US" dirty="0" err="1">
                <a:latin typeface="Times New Roman" panose="02020603050405020304" pitchFamily="18" charset="0"/>
                <a:ea typeface="Times New Roman" panose="02020603050405020304" pitchFamily="18" charset="0"/>
                <a:cs typeface="Gautami" panose="020B0502040204020203" pitchFamily="34" charset="0"/>
              </a:rPr>
              <a:t>variabls</a:t>
            </a:r>
            <a:r>
              <a:rPr lang="en-US" dirty="0">
                <a:latin typeface="Times New Roman" panose="02020603050405020304" pitchFamily="18" charset="0"/>
                <a:ea typeface="Times New Roman" panose="02020603050405020304" pitchFamily="18" charset="0"/>
                <a:cs typeface="Gautami" panose="020B0502040204020203" pitchFamily="34" charset="0"/>
              </a:rPr>
              <a:t> and the remaining are depending upon them</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p>
          <a:p>
            <a:pPr marR="0" algn="just">
              <a:spcBef>
                <a:spcPts val="285"/>
              </a:spcBef>
              <a:spcAft>
                <a:spcPts val="285"/>
              </a:spcAft>
              <a:tabLst>
                <a:tab pos="361950" algn="l"/>
                <a:tab pos="630555" algn="l"/>
                <a:tab pos="723900" algn="l"/>
                <a:tab pos="1122045" algn="l"/>
                <a:tab pos="1170305" algn="l"/>
              </a:tabLst>
            </a:pPr>
            <a:r>
              <a:rPr lang="en-US" dirty="0" smtClean="0"/>
              <a:t>c) If </a:t>
            </a:r>
            <a:r>
              <a:rPr lang="en-US" dirty="0"/>
              <a:t>m &lt; n </a:t>
            </a:r>
            <a:r>
              <a:rPr lang="en-US" dirty="0" err="1"/>
              <a:t>i.e</a:t>
            </a:r>
            <a:r>
              <a:rPr lang="en-US" dirty="0"/>
              <a:t> the number of equations less than the number of unknowns, </a:t>
            </a:r>
            <a:r>
              <a:rPr lang="en-US" dirty="0" smtClean="0"/>
              <a:t>then</a:t>
            </a:r>
          </a:p>
          <a:p>
            <a:pPr marR="0" algn="just">
              <a:spcBef>
                <a:spcPts val="285"/>
              </a:spcBef>
              <a:spcAft>
                <a:spcPts val="285"/>
              </a:spcAft>
              <a:tabLst>
                <a:tab pos="361950" algn="l"/>
                <a:tab pos="630555" algn="l"/>
                <a:tab pos="723900" algn="l"/>
                <a:tab pos="1122045" algn="l"/>
                <a:tab pos="1170305" algn="l"/>
              </a:tabLst>
            </a:pPr>
            <a:r>
              <a:rPr lang="en-US" dirty="0" smtClean="0"/>
              <a:t> </a:t>
            </a:r>
            <a:r>
              <a:rPr lang="en-US" dirty="0"/>
              <a:t>since r </a:t>
            </a:r>
            <a:r>
              <a:rPr lang="en-US" dirty="0">
                <a:sym typeface="Symbol" panose="05050102010706020507" pitchFamily="18" charset="2"/>
              </a:rPr>
              <a:t></a:t>
            </a:r>
            <a:r>
              <a:rPr lang="en-US" dirty="0"/>
              <a:t> m &lt; n, the given system possesses an infinite number of solutions.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8" name="Rectangle 7"/>
          <p:cNvSpPr/>
          <p:nvPr/>
        </p:nvSpPr>
        <p:spPr>
          <a:xfrm>
            <a:off x="228600" y="4267200"/>
            <a:ext cx="1806905" cy="369332"/>
          </a:xfrm>
          <a:prstGeom prst="rect">
            <a:avLst/>
          </a:prstGeom>
        </p:spPr>
        <p:txBody>
          <a:bodyPr wrap="non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Solved examples</a:t>
            </a:r>
            <a:endParaRPr lang="en-US" sz="1600"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9" name="Rectangle 8"/>
          <p:cNvSpPr/>
          <p:nvPr/>
        </p:nvSpPr>
        <p:spPr>
          <a:xfrm>
            <a:off x="457200" y="4739630"/>
            <a:ext cx="7696200" cy="774571"/>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Ex.1.	Show that the equations </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x + y + z = – 3, 3x + y – 2z = – 2, 2x + 4y + 7z = 7 are inconsistent.</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327701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115</a:t>
            </a:fld>
            <a:endParaRPr lang="en-US"/>
          </a:p>
        </p:txBody>
      </p:sp>
      <p:sp>
        <p:nvSpPr>
          <p:cNvPr id="3" name="Rectangle 2"/>
          <p:cNvSpPr/>
          <p:nvPr/>
        </p:nvSpPr>
        <p:spPr>
          <a:xfrm>
            <a:off x="533400" y="381000"/>
            <a:ext cx="7620000" cy="369332"/>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r>
              <a:rPr lang="en-US" dirty="0">
                <a:latin typeface="Times New Roman" panose="02020603050405020304" pitchFamily="18" charset="0"/>
                <a:ea typeface="Times New Roman" panose="02020603050405020304" pitchFamily="18" charset="0"/>
                <a:cs typeface="Gautami" panose="020B0502040204020203" pitchFamily="34" charset="0"/>
              </a:rPr>
              <a:t>	The matrix equations of the given system of equations is AX = B</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523290943"/>
              </p:ext>
            </p:extLst>
          </p:nvPr>
        </p:nvGraphicFramePr>
        <p:xfrm>
          <a:off x="990600" y="934480"/>
          <a:ext cx="4113212" cy="990600"/>
        </p:xfrm>
        <a:graphic>
          <a:graphicData uri="http://schemas.openxmlformats.org/presentationml/2006/ole">
            <mc:AlternateContent xmlns:mc="http://schemas.openxmlformats.org/markup-compatibility/2006">
              <mc:Choice xmlns:v="urn:schemas-microsoft-com:vml" Requires="v">
                <p:oleObj spid="_x0000_s55014" name="Equation" r:id="rId3" imgW="2971800" imgH="711000" progId="Equation.DSMT4">
                  <p:embed/>
                </p:oleObj>
              </mc:Choice>
              <mc:Fallback>
                <p:oleObj name="Equation" r:id="rId3" imgW="2971800" imgH="711000" progId="Equation.DSMT4">
                  <p:embed/>
                  <p:pic>
                    <p:nvPicPr>
                      <p:cNvPr id="0" name="Object 1"/>
                      <p:cNvPicPr>
                        <a:picLocks noChangeAspect="1" noChangeArrowheads="1"/>
                      </p:cNvPicPr>
                      <p:nvPr/>
                    </p:nvPicPr>
                    <p:blipFill>
                      <a:blip r:embed="rId4"/>
                      <a:srcRect/>
                      <a:stretch>
                        <a:fillRect/>
                      </a:stretch>
                    </p:blipFill>
                    <p:spPr bwMode="auto">
                      <a:xfrm>
                        <a:off x="990600" y="934480"/>
                        <a:ext cx="4113212" cy="990600"/>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215632637"/>
              </p:ext>
            </p:extLst>
          </p:nvPr>
        </p:nvGraphicFramePr>
        <p:xfrm>
          <a:off x="1049506" y="2035174"/>
          <a:ext cx="4513094" cy="1012825"/>
        </p:xfrm>
        <a:graphic>
          <a:graphicData uri="http://schemas.openxmlformats.org/presentationml/2006/ole">
            <mc:AlternateContent xmlns:mc="http://schemas.openxmlformats.org/markup-compatibility/2006">
              <mc:Choice xmlns:v="urn:schemas-microsoft-com:vml" Requires="v">
                <p:oleObj spid="_x0000_s55015" name="Equation" r:id="rId5" imgW="3187440" imgH="711000" progId="Equation.DSMT4">
                  <p:embed/>
                </p:oleObj>
              </mc:Choice>
              <mc:Fallback>
                <p:oleObj name="Equation" r:id="rId5" imgW="3187440" imgH="711000" progId="Equation.DSMT4">
                  <p:embed/>
                  <p:pic>
                    <p:nvPicPr>
                      <p:cNvPr id="0" name="Object 3"/>
                      <p:cNvPicPr>
                        <a:picLocks noChangeAspect="1" noChangeArrowheads="1"/>
                      </p:cNvPicPr>
                      <p:nvPr/>
                    </p:nvPicPr>
                    <p:blipFill>
                      <a:blip r:embed="rId6"/>
                      <a:srcRect/>
                      <a:stretch>
                        <a:fillRect/>
                      </a:stretch>
                    </p:blipFill>
                    <p:spPr bwMode="auto">
                      <a:xfrm>
                        <a:off x="1049506" y="2035174"/>
                        <a:ext cx="4513094" cy="101282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2" name="Rectangle 11"/>
              <p:cNvSpPr/>
              <p:nvPr/>
            </p:nvSpPr>
            <p:spPr>
              <a:xfrm>
                <a:off x="736952" y="3288268"/>
                <a:ext cx="7229030" cy="646331"/>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Now </a:t>
                </a:r>
                <a:r>
                  <a:rPr lang="en-US" dirty="0">
                    <a:latin typeface="Times New Roman" panose="02020603050405020304" pitchFamily="18" charset="0"/>
                    <a:ea typeface="Times New Roman" panose="02020603050405020304" pitchFamily="18" charset="0"/>
                    <a:cs typeface="Gautami" panose="020B0502040204020203" pitchFamily="34" charset="0"/>
                  </a:rPr>
                  <a:t>reduce the augmented </a:t>
                </a:r>
                <a:r>
                  <a:rPr lang="en-US" dirty="0" smtClean="0">
                    <a:latin typeface="Times New Roman" panose="02020603050405020304" pitchFamily="18" charset="0"/>
                    <a:ea typeface="Times New Roman" panose="02020603050405020304" pitchFamily="18" charset="0"/>
                    <a:cs typeface="Gautami" panose="020B0502040204020203" pitchFamily="34" charset="0"/>
                  </a:rPr>
                  <a:t>matrix </a:t>
                </a:r>
                <a14:m>
                  <m:oMath xmlns:m="http://schemas.openxmlformats.org/officeDocument/2006/math">
                    <m:d>
                      <m:dPr>
                        <m:begChr m:val="["/>
                        <m:endChr m:val="]"/>
                        <m:ctrlPr>
                          <a:rPr lang="en-US" i="1" smtClean="0">
                            <a:latin typeface="Cambria Math" panose="02040503050406030204" pitchFamily="18" charset="0"/>
                            <a:cs typeface="Gautami" panose="020B0502040204020203" pitchFamily="34" charset="0"/>
                          </a:rPr>
                        </m:ctrlPr>
                      </m:dPr>
                      <m:e>
                        <m:r>
                          <a:rPr lang="en-US" b="0" i="1" smtClean="0">
                            <a:latin typeface="Cambria Math" panose="02040503050406030204" pitchFamily="18" charset="0"/>
                            <a:cs typeface="Gautami" panose="020B0502040204020203" pitchFamily="34" charset="0"/>
                          </a:rPr>
                          <m:t>𝐴</m:t>
                        </m:r>
                        <m:r>
                          <a:rPr lang="en-US" b="0" i="1" smtClean="0">
                            <a:latin typeface="Cambria Math" panose="02040503050406030204" pitchFamily="18" charset="0"/>
                            <a:cs typeface="Gautami" panose="020B0502040204020203" pitchFamily="34" charset="0"/>
                          </a:rPr>
                          <m:t>:</m:t>
                        </m:r>
                        <m:r>
                          <a:rPr lang="en-US" b="0" i="1" smtClean="0">
                            <a:latin typeface="Cambria Math" panose="02040503050406030204" pitchFamily="18" charset="0"/>
                            <a:cs typeface="Gautami" panose="020B0502040204020203" pitchFamily="34" charset="0"/>
                          </a:rPr>
                          <m:t>𝐵</m:t>
                        </m:r>
                      </m:e>
                    </m:d>
                  </m:oMath>
                </a14:m>
                <a:r>
                  <a:rPr lang="en-US" dirty="0" smtClean="0"/>
                  <a:t> </a:t>
                </a:r>
                <a:r>
                  <a:rPr lang="en-US" dirty="0"/>
                  <a:t>Echelon form by applying E – row </a:t>
                </a:r>
                <a:endParaRPr lang="en-US" dirty="0" smtClean="0"/>
              </a:p>
              <a:p>
                <a:r>
                  <a:rPr lang="en-US" dirty="0" smtClean="0"/>
                  <a:t>transformation </a:t>
                </a:r>
                <a:r>
                  <a:rPr lang="en-US" dirty="0"/>
                  <a:t>only and determine ranks of A </a:t>
                </a:r>
                <a:r>
                  <a:rPr lang="en-US" dirty="0" smtClean="0"/>
                  <a:t>and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smtClean="0"/>
                  <a:t> </a:t>
                </a:r>
                <a:r>
                  <a:rPr lang="en-US" dirty="0"/>
                  <a:t>respectively.</a:t>
                </a:r>
                <a:r>
                  <a:rPr lang="en-US" dirty="0" smtClean="0"/>
                  <a:t> </a:t>
                </a:r>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736952" y="3288268"/>
                <a:ext cx="7229030" cy="646331"/>
              </a:xfrm>
              <a:prstGeom prst="rect">
                <a:avLst/>
              </a:prstGeom>
              <a:blipFill rotWithShape="0">
                <a:blip r:embed="rId7"/>
                <a:stretch>
                  <a:fillRect l="-759" t="-5660" b="-14151"/>
                </a:stretch>
              </a:blipFill>
            </p:spPr>
            <p:txBody>
              <a:bodyPr/>
              <a:lstStyle/>
              <a:p>
                <a:r>
                  <a:rPr lang="en-US">
                    <a:noFill/>
                  </a:rPr>
                  <a:t> </a:t>
                </a:r>
              </a:p>
            </p:txBody>
          </p:sp>
        </mc:Fallback>
      </mc:AlternateContent>
      <p:sp>
        <p:nvSpPr>
          <p:cNvPr id="13" name="Rectangle 12"/>
          <p:cNvSpPr/>
          <p:nvPr/>
        </p:nvSpPr>
        <p:spPr>
          <a:xfrm>
            <a:off x="990600" y="4154269"/>
            <a:ext cx="53340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893370696"/>
              </p:ext>
            </p:extLst>
          </p:nvPr>
        </p:nvGraphicFramePr>
        <p:xfrm>
          <a:off x="2573337" y="4576782"/>
          <a:ext cx="2074863" cy="1112838"/>
        </p:xfrm>
        <a:graphic>
          <a:graphicData uri="http://schemas.openxmlformats.org/presentationml/2006/ole">
            <mc:AlternateContent xmlns:mc="http://schemas.openxmlformats.org/markup-compatibility/2006">
              <mc:Choice xmlns:v="urn:schemas-microsoft-com:vml" Requires="v">
                <p:oleObj spid="_x0000_s55016" name="Equation" r:id="rId8" imgW="1333440" imgH="711000" progId="Equation.DSMT4">
                  <p:embed/>
                </p:oleObj>
              </mc:Choice>
              <mc:Fallback>
                <p:oleObj name="Equation" r:id="rId8" imgW="1333440" imgH="711000" progId="Equation.DSMT4">
                  <p:embed/>
                  <p:pic>
                    <p:nvPicPr>
                      <p:cNvPr id="0" name="Object 10"/>
                      <p:cNvPicPr>
                        <a:picLocks noChangeAspect="1" noChangeArrowheads="1"/>
                      </p:cNvPicPr>
                      <p:nvPr/>
                    </p:nvPicPr>
                    <p:blipFill>
                      <a:blip r:embed="rId9"/>
                      <a:srcRect/>
                      <a:stretch>
                        <a:fillRect/>
                      </a:stretch>
                    </p:blipFill>
                    <p:spPr bwMode="auto">
                      <a:xfrm>
                        <a:off x="2573337" y="4576782"/>
                        <a:ext cx="2074863" cy="1112838"/>
                      </a:xfrm>
                      <a:prstGeom prst="rect">
                        <a:avLst/>
                      </a:prstGeom>
                      <a:noFill/>
                    </p:spPr>
                  </p:pic>
                </p:oleObj>
              </mc:Fallback>
            </mc:AlternateContent>
          </a:graphicData>
        </a:graphic>
      </p:graphicFrame>
      <p:sp>
        <p:nvSpPr>
          <p:cNvPr id="16"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4247731195"/>
              </p:ext>
            </p:extLst>
          </p:nvPr>
        </p:nvGraphicFramePr>
        <p:xfrm>
          <a:off x="1524000" y="4970703"/>
          <a:ext cx="685800" cy="366823"/>
        </p:xfrm>
        <a:graphic>
          <a:graphicData uri="http://schemas.openxmlformats.org/presentationml/2006/ole">
            <mc:AlternateContent xmlns:mc="http://schemas.openxmlformats.org/markup-compatibility/2006">
              <mc:Choice xmlns:v="urn:schemas-microsoft-com:vml" Requires="v">
                <p:oleObj spid="_x0000_s55017" name="Equation" r:id="rId10" imgW="406048" imgH="215713" progId="Equation.DSMT4">
                  <p:embed/>
                </p:oleObj>
              </mc:Choice>
              <mc:Fallback>
                <p:oleObj name="Equation" r:id="rId10" imgW="406048" imgH="215713" progId="Equation.DSM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4970703"/>
                        <a:ext cx="685800" cy="36682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8" name="TextBox 17"/>
              <p:cNvSpPr txBox="1"/>
              <p:nvPr/>
            </p:nvSpPr>
            <p:spPr>
              <a:xfrm>
                <a:off x="2209800" y="4980801"/>
                <a:ext cx="38100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2209800" y="4980801"/>
                <a:ext cx="381000" cy="276999"/>
              </a:xfrm>
              <a:prstGeom prst="rect">
                <a:avLst/>
              </a:prstGeom>
              <a:blipFill rotWithShape="0">
                <a:blip r:embed="rId12"/>
                <a:stretch>
                  <a:fillRect/>
                </a:stretch>
              </a:blipFill>
            </p:spPr>
            <p:txBody>
              <a:bodyPr/>
              <a:lstStyle/>
              <a:p>
                <a:r>
                  <a:rPr lang="en-US">
                    <a:noFill/>
                  </a:rPr>
                  <a:t> </a:t>
                </a:r>
              </a:p>
            </p:txBody>
          </p:sp>
        </mc:Fallback>
      </mc:AlternateContent>
      <p:sp>
        <p:nvSpPr>
          <p:cNvPr id="19" name="Rectangle 18"/>
          <p:cNvSpPr/>
          <p:nvPr/>
        </p:nvSpPr>
        <p:spPr>
          <a:xfrm>
            <a:off x="1603147" y="6031468"/>
            <a:ext cx="3273653"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Tree>
    <p:extLst>
      <p:ext uri="{BB962C8B-B14F-4D97-AF65-F5344CB8AC3E}">
        <p14:creationId xmlns:p14="http://schemas.microsoft.com/office/powerpoint/2010/main" val="327990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8" grpId="0"/>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116</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597912905"/>
              </p:ext>
            </p:extLst>
          </p:nvPr>
        </p:nvGraphicFramePr>
        <p:xfrm>
          <a:off x="1371600" y="304800"/>
          <a:ext cx="685800" cy="366823"/>
        </p:xfrm>
        <a:graphic>
          <a:graphicData uri="http://schemas.openxmlformats.org/presentationml/2006/ole">
            <mc:AlternateContent xmlns:mc="http://schemas.openxmlformats.org/markup-compatibility/2006">
              <mc:Choice xmlns:v="urn:schemas-microsoft-com:vml" Requires="v">
                <p:oleObj spid="_x0000_s55839" name="Equation" r:id="rId3" imgW="406048" imgH="215713" progId="Equation.DSMT4">
                  <p:embed/>
                </p:oleObj>
              </mc:Choice>
              <mc:Fallback>
                <p:oleObj name="Equation" r:id="rId3" imgW="406048" imgH="215713"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4800"/>
                        <a:ext cx="685800" cy="36682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4" name="TextBox 3"/>
              <p:cNvSpPr txBox="1"/>
              <p:nvPr/>
            </p:nvSpPr>
            <p:spPr>
              <a:xfrm>
                <a:off x="2209800" y="304800"/>
                <a:ext cx="38100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209800" y="304800"/>
                <a:ext cx="381000" cy="276999"/>
              </a:xfrm>
              <a:prstGeom prst="rect">
                <a:avLst/>
              </a:prstGeom>
              <a:blipFill rotWithShape="0">
                <a:blip r:embed="rId5"/>
                <a:stretch>
                  <a:fillRect/>
                </a:stretch>
              </a:blipFill>
            </p:spPr>
            <p:txBody>
              <a:bodyPr/>
              <a:lstStyle/>
              <a:p>
                <a:r>
                  <a:rPr lang="en-US">
                    <a:noFill/>
                  </a:rPr>
                  <a:t> </a:t>
                </a:r>
              </a:p>
            </p:txBody>
          </p:sp>
        </mc:Fallback>
      </mc:AlternateContent>
      <p:sp>
        <p:nvSpPr>
          <p:cNvPr id="5" name="Rectangle 2"/>
          <p:cNvSpPr>
            <a:spLocks noChangeArrowheads="1"/>
          </p:cNvSpPr>
          <p:nvPr/>
        </p:nvSpPr>
        <p:spPr bwMode="auto">
          <a:xfrm>
            <a:off x="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162589986"/>
              </p:ext>
            </p:extLst>
          </p:nvPr>
        </p:nvGraphicFramePr>
        <p:xfrm>
          <a:off x="2743200" y="152400"/>
          <a:ext cx="1706880" cy="914400"/>
        </p:xfrm>
        <a:graphic>
          <a:graphicData uri="http://schemas.openxmlformats.org/presentationml/2006/ole">
            <mc:AlternateContent xmlns:mc="http://schemas.openxmlformats.org/markup-compatibility/2006">
              <mc:Choice xmlns:v="urn:schemas-microsoft-com:vml" Requires="v">
                <p:oleObj spid="_x0000_s55840" name="Equation" r:id="rId6" imgW="1333500" imgH="711200" progId="Equation.DSMT4">
                  <p:embed/>
                </p:oleObj>
              </mc:Choice>
              <mc:Fallback>
                <p:oleObj name="Equation" r:id="rId6" imgW="1333500" imgH="71120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52400"/>
                        <a:ext cx="1706880" cy="914400"/>
                      </a:xfrm>
                      <a:prstGeom prst="rect">
                        <a:avLst/>
                      </a:prstGeom>
                      <a:noFill/>
                    </p:spPr>
                  </p:pic>
                </p:oleObj>
              </mc:Fallback>
            </mc:AlternateContent>
          </a:graphicData>
        </a:graphic>
      </p:graphicFrame>
      <p:sp>
        <p:nvSpPr>
          <p:cNvPr id="7" name="Rectangle 6"/>
          <p:cNvSpPr/>
          <p:nvPr/>
        </p:nvSpPr>
        <p:spPr>
          <a:xfrm>
            <a:off x="1828800" y="1371600"/>
            <a:ext cx="2518638"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which is in Echelon form</a:t>
            </a:r>
            <a:endParaRPr lang="en-US" dirty="0"/>
          </a:p>
        </p:txBody>
      </p:sp>
      <p:sp>
        <p:nvSpPr>
          <p:cNvPr id="8" name="Rectangle 7"/>
          <p:cNvSpPr/>
          <p:nvPr/>
        </p:nvSpPr>
        <p:spPr>
          <a:xfrm>
            <a:off x="762000" y="1905000"/>
            <a:ext cx="7162800"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Here </a:t>
            </a:r>
            <a:r>
              <a:rPr lang="en-US" dirty="0">
                <a:latin typeface="Times New Roman" panose="02020603050405020304" pitchFamily="18" charset="0"/>
                <a:ea typeface="Times New Roman" panose="02020603050405020304" pitchFamily="18" charset="0"/>
                <a:cs typeface="Gautami" panose="020B0502040204020203" pitchFamily="34" charset="0"/>
              </a:rPr>
              <a:t>the rank of A = 2 = the number of non–zero rows of the equivalent A.</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914400" y="2514600"/>
                <a:ext cx="7391400" cy="1058816"/>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The rank </a:t>
                </a:r>
                <a:r>
                  <a:rPr lang="en-US" dirty="0" smtClean="0">
                    <a:latin typeface="Times New Roman" panose="02020603050405020304" pitchFamily="18" charset="0"/>
                    <a:ea typeface="Times New Roman" panose="02020603050405020304" pitchFamily="18" charset="0"/>
                    <a:cs typeface="Gautami" panose="020B0502040204020203" pitchFamily="34" charset="0"/>
                  </a:rPr>
                  <a:t>of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a:t> = 3 = the number of non–zero rows of the equivalent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err="1"/>
                  <a:t>i.e</a:t>
                </a:r>
                <a:r>
                  <a:rPr lang="en-US" dirty="0"/>
                  <a:t> r(A) </a:t>
                </a:r>
                <a:r>
                  <a:rPr lang="en-US" dirty="0">
                    <a:sym typeface="Symbol" panose="05050102010706020507" pitchFamily="18" charset="2"/>
                  </a:rPr>
                  <a:t></a:t>
                </a:r>
                <a:r>
                  <a:rPr lang="en-US" dirty="0"/>
                  <a:t> </a:t>
                </a:r>
                <a14:m>
                  <m:oMath xmlns:m="http://schemas.openxmlformats.org/officeDocument/2006/math">
                    <m:r>
                      <a:rPr lang="en-US" i="1">
                        <a:latin typeface="Cambria Math" panose="02040503050406030204" pitchFamily="18" charset="0"/>
                        <a:ea typeface="Cambria Math" panose="02040503050406030204" pitchFamily="18" charset="0"/>
                        <a:cs typeface="Gautami" panose="020B0502040204020203" pitchFamily="34" charset="0"/>
                      </a:rPr>
                      <m:t>𝜌</m:t>
                    </m:r>
                    <m:r>
                      <a:rPr lang="en-US" i="1">
                        <a:latin typeface="Cambria Math" panose="02040503050406030204" pitchFamily="18" charset="0"/>
                        <a:ea typeface="Cambria Math" panose="02040503050406030204" pitchFamily="18" charset="0"/>
                        <a:cs typeface="Gautami" panose="020B0502040204020203" pitchFamily="34" charset="0"/>
                      </a:rPr>
                      <m:t>(</m:t>
                    </m:r>
                    <m:d>
                      <m:dPr>
                        <m:begChr m:val="["/>
                        <m:endChr m:val="]"/>
                        <m:ctrlPr>
                          <a:rPr lang="en-US" i="1">
                            <a:latin typeface="Cambria Math" panose="02040503050406030204" pitchFamily="18" charset="0"/>
                            <a:ea typeface="Cambria Math" panose="02040503050406030204" pitchFamily="18" charset="0"/>
                            <a:cs typeface="Gautami" panose="020B0502040204020203" pitchFamily="34" charset="0"/>
                          </a:rPr>
                        </m:ctrlPr>
                      </m:dPr>
                      <m:e>
                        <m:f>
                          <m:fPr>
                            <m:ctrlPr>
                              <a:rPr lang="en-US" i="1">
                                <a:latin typeface="Cambria Math" panose="02040503050406030204" pitchFamily="18" charset="0"/>
                                <a:ea typeface="Cambria Math" panose="02040503050406030204" pitchFamily="18" charset="0"/>
                                <a:cs typeface="Gautami" panose="020B0502040204020203" pitchFamily="34" charset="0"/>
                              </a:rPr>
                            </m:ctrlPr>
                          </m:fPr>
                          <m:num>
                            <m:r>
                              <a:rPr lang="en-US" i="1">
                                <a:latin typeface="Cambria Math" panose="02040503050406030204" pitchFamily="18" charset="0"/>
                                <a:ea typeface="Cambria Math" panose="02040503050406030204" pitchFamily="18" charset="0"/>
                                <a:cs typeface="Gautami" panose="020B0502040204020203" pitchFamily="34" charset="0"/>
                              </a:rPr>
                              <m:t>𝐴</m:t>
                            </m:r>
                          </m:num>
                          <m:den>
                            <m:r>
                              <a:rPr lang="en-US" i="1">
                                <a:latin typeface="Cambria Math" panose="02040503050406030204" pitchFamily="18" charset="0"/>
                                <a:ea typeface="Cambria Math" panose="02040503050406030204" pitchFamily="18" charset="0"/>
                                <a:cs typeface="Gautami" panose="020B0502040204020203" pitchFamily="34" charset="0"/>
                              </a:rPr>
                              <m:t>𝐵</m:t>
                            </m:r>
                          </m:den>
                        </m:f>
                      </m:e>
                    </m:d>
                    <m:r>
                      <a:rPr lang="en-US" i="1">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t>. </a:t>
                </a:r>
                <a:r>
                  <a:rPr lang="en-US" dirty="0"/>
                  <a:t>Hence the given system of equations is inconsistent.  So that it does not contain any solution.</a:t>
                </a:r>
              </a:p>
            </p:txBody>
          </p:sp>
        </mc:Choice>
        <mc:Fallback xmlns="">
          <p:sp>
            <p:nvSpPr>
              <p:cNvPr id="9" name="Rectangle 8"/>
              <p:cNvSpPr>
                <a:spLocks noRot="1" noChangeAspect="1" noMove="1" noResize="1" noEditPoints="1" noAdjustHandles="1" noChangeArrowheads="1" noChangeShapeType="1" noTextEdit="1"/>
              </p:cNvSpPr>
              <p:nvPr/>
            </p:nvSpPr>
            <p:spPr>
              <a:xfrm>
                <a:off x="914400" y="2514600"/>
                <a:ext cx="7391400" cy="1058816"/>
              </a:xfrm>
              <a:prstGeom prst="rect">
                <a:avLst/>
              </a:prstGeom>
              <a:blipFill rotWithShape="0">
                <a:blip r:embed="rId8"/>
                <a:stretch>
                  <a:fillRect l="-660" t="-4046" r="-330" b="-8092"/>
                </a:stretch>
              </a:blipFill>
            </p:spPr>
            <p:txBody>
              <a:bodyPr/>
              <a:lstStyle/>
              <a:p>
                <a:r>
                  <a:rPr lang="en-US">
                    <a:noFill/>
                  </a:rPr>
                  <a:t> </a:t>
                </a:r>
              </a:p>
            </p:txBody>
          </p:sp>
        </mc:Fallback>
      </mc:AlternateContent>
      <p:sp>
        <p:nvSpPr>
          <p:cNvPr id="10" name="Rectangle 9"/>
          <p:cNvSpPr/>
          <p:nvPr/>
        </p:nvSpPr>
        <p:spPr>
          <a:xfrm>
            <a:off x="762000" y="3810000"/>
            <a:ext cx="7543800" cy="646331"/>
          </a:xfrm>
          <a:prstGeom prst="rect">
            <a:avLst/>
          </a:prstGeom>
        </p:spPr>
        <p:txBody>
          <a:bodyPr wrap="square">
            <a:spAutoFit/>
          </a:bodyPr>
          <a:lstStyle/>
          <a:p>
            <a:pPr marL="360045" marR="0" indent="-360045" algn="just">
              <a:spcBef>
                <a:spcPts val="0"/>
              </a:spcBef>
              <a:spcAft>
                <a:spcPts val="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Ex.2.	</a:t>
            </a:r>
            <a:r>
              <a:rPr lang="en-US" spc="-3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Show that the equations x + 2y – z = 3, 3x – y+ 2z = 1; 2x – 2y + 3z = 2;</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x – y + z = – 1 are consistent and solve them.</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1" name="Rectangle 10"/>
          <p:cNvSpPr/>
          <p:nvPr/>
        </p:nvSpPr>
        <p:spPr>
          <a:xfrm>
            <a:off x="1143000" y="4763869"/>
            <a:ext cx="7162800" cy="369332"/>
          </a:xfrm>
          <a:prstGeom prst="rect">
            <a:avLst/>
          </a:prstGeom>
        </p:spPr>
        <p:txBody>
          <a:bodyPr wrap="square">
            <a:spAutoFit/>
          </a:bodyPr>
          <a:lstStyle/>
          <a:p>
            <a:pPr marL="360045" marR="0" indent="-360045" algn="just">
              <a:spcBef>
                <a:spcPts val="0"/>
              </a:spcBef>
              <a:spcAft>
                <a:spcPts val="0"/>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r>
              <a:rPr lang="en-US" dirty="0">
                <a:latin typeface="Times New Roman" panose="02020603050405020304" pitchFamily="18" charset="0"/>
                <a:ea typeface="Times New Roman" panose="02020603050405020304" pitchFamily="18" charset="0"/>
                <a:cs typeface="Gautami" panose="020B0502040204020203" pitchFamily="34" charset="0"/>
              </a:rPr>
              <a:t>	The matrix equation of the given system of equations is AX = B</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657381201"/>
              </p:ext>
            </p:extLst>
          </p:nvPr>
        </p:nvGraphicFramePr>
        <p:xfrm>
          <a:off x="290512" y="5257800"/>
          <a:ext cx="8091488" cy="1433513"/>
        </p:xfrm>
        <a:graphic>
          <a:graphicData uri="http://schemas.openxmlformats.org/presentationml/2006/ole">
            <mc:AlternateContent xmlns:mc="http://schemas.openxmlformats.org/markup-compatibility/2006">
              <mc:Choice xmlns:v="urn:schemas-microsoft-com:vml" Requires="v">
                <p:oleObj spid="_x0000_s55841" name="Equation" r:id="rId9" imgW="5181480" imgH="914400" progId="Equation.DSMT4">
                  <p:embed/>
                </p:oleObj>
              </mc:Choice>
              <mc:Fallback>
                <p:oleObj name="Equation" r:id="rId9" imgW="5181480" imgH="914400" progId="Equation.DSMT4">
                  <p:embed/>
                  <p:pic>
                    <p:nvPicPr>
                      <p:cNvPr id="0" name="Object 7"/>
                      <p:cNvPicPr>
                        <a:picLocks noChangeAspect="1" noChangeArrowheads="1"/>
                      </p:cNvPicPr>
                      <p:nvPr/>
                    </p:nvPicPr>
                    <p:blipFill>
                      <a:blip r:embed="rId10"/>
                      <a:srcRect/>
                      <a:stretch>
                        <a:fillRect/>
                      </a:stretch>
                    </p:blipFill>
                    <p:spPr bwMode="auto">
                      <a:xfrm>
                        <a:off x="290512" y="5257800"/>
                        <a:ext cx="8091488" cy="1433513"/>
                      </a:xfrm>
                      <a:prstGeom prst="rect">
                        <a:avLst/>
                      </a:prstGeom>
                      <a:noFill/>
                    </p:spPr>
                  </p:pic>
                </p:oleObj>
              </mc:Fallback>
            </mc:AlternateContent>
          </a:graphicData>
        </a:graphic>
      </p:graphicFrame>
    </p:spTree>
    <p:extLst>
      <p:ext uri="{BB962C8B-B14F-4D97-AF65-F5344CB8AC3E}">
        <p14:creationId xmlns:p14="http://schemas.microsoft.com/office/powerpoint/2010/main" val="28183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117</a:t>
            </a:fld>
            <a:endParaRPr lang="en-US"/>
          </a:p>
        </p:txBody>
      </p:sp>
      <p:sp>
        <p:nvSpPr>
          <p:cNvPr id="3" name="Rectangle 2"/>
          <p:cNvSpPr>
            <a:spLocks noChangeArrowheads="1"/>
          </p:cNvSpPr>
          <p:nvPr/>
        </p:nvSpPr>
        <p:spPr bwMode="auto">
          <a:xfrm>
            <a:off x="22098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810396429"/>
              </p:ext>
            </p:extLst>
          </p:nvPr>
        </p:nvGraphicFramePr>
        <p:xfrm>
          <a:off x="2036763" y="228600"/>
          <a:ext cx="1864726" cy="1295400"/>
        </p:xfrm>
        <a:graphic>
          <a:graphicData uri="http://schemas.openxmlformats.org/presentationml/2006/ole">
            <mc:AlternateContent xmlns:mc="http://schemas.openxmlformats.org/markup-compatibility/2006">
              <mc:Choice xmlns:v="urn:schemas-microsoft-com:vml" Requires="v">
                <p:oleObj spid="_x0000_s57041" name="Equation" r:id="rId3" imgW="1320480" imgH="914400" progId="Equation.DSMT4">
                  <p:embed/>
                </p:oleObj>
              </mc:Choice>
              <mc:Fallback>
                <p:oleObj name="Equation" r:id="rId3" imgW="1320480" imgH="914400" progId="Equation.DSMT4">
                  <p:embed/>
                  <p:pic>
                    <p:nvPicPr>
                      <p:cNvPr id="0" name="Object 1"/>
                      <p:cNvPicPr>
                        <a:picLocks noChangeAspect="1" noChangeArrowheads="1"/>
                      </p:cNvPicPr>
                      <p:nvPr/>
                    </p:nvPicPr>
                    <p:blipFill>
                      <a:blip r:embed="rId4"/>
                      <a:srcRect/>
                      <a:stretch>
                        <a:fillRect/>
                      </a:stretch>
                    </p:blipFill>
                    <p:spPr bwMode="auto">
                      <a:xfrm>
                        <a:off x="2036763" y="228600"/>
                        <a:ext cx="1864726" cy="1295400"/>
                      </a:xfrm>
                      <a:prstGeom prst="rect">
                        <a:avLst/>
                      </a:prstGeom>
                      <a:noFill/>
                    </p:spPr>
                  </p:pic>
                </p:oleObj>
              </mc:Fallback>
            </mc:AlternateContent>
          </a:graphicData>
        </a:graphic>
      </p:graphicFrame>
      <p:sp>
        <p:nvSpPr>
          <p:cNvPr id="5" name="Rectangle 4"/>
          <p:cNvSpPr/>
          <p:nvPr/>
        </p:nvSpPr>
        <p:spPr>
          <a:xfrm>
            <a:off x="1447800" y="2069068"/>
            <a:ext cx="233269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The augmented matrix </a:t>
            </a:r>
            <a:endParaRPr lang="en-US" dirty="0"/>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624601058"/>
              </p:ext>
            </p:extLst>
          </p:nvPr>
        </p:nvGraphicFramePr>
        <p:xfrm>
          <a:off x="3860799" y="1644650"/>
          <a:ext cx="2258660" cy="1250950"/>
        </p:xfrm>
        <a:graphic>
          <a:graphicData uri="http://schemas.openxmlformats.org/presentationml/2006/ole">
            <mc:AlternateContent xmlns:mc="http://schemas.openxmlformats.org/markup-compatibility/2006">
              <mc:Choice xmlns:v="urn:schemas-microsoft-com:vml" Requires="v">
                <p:oleObj spid="_x0000_s57042" name="Equation" r:id="rId5" imgW="1650960" imgH="914400" progId="Equation.DSMT4">
                  <p:embed/>
                </p:oleObj>
              </mc:Choice>
              <mc:Fallback>
                <p:oleObj name="Equation" r:id="rId5" imgW="1650960" imgH="914400" progId="Equation.DSMT4">
                  <p:embed/>
                  <p:pic>
                    <p:nvPicPr>
                      <p:cNvPr id="0" name="Object 3"/>
                      <p:cNvPicPr>
                        <a:picLocks noChangeAspect="1" noChangeArrowheads="1"/>
                      </p:cNvPicPr>
                      <p:nvPr/>
                    </p:nvPicPr>
                    <p:blipFill>
                      <a:blip r:embed="rId6"/>
                      <a:srcRect/>
                      <a:stretch>
                        <a:fillRect/>
                      </a:stretch>
                    </p:blipFill>
                    <p:spPr bwMode="auto">
                      <a:xfrm>
                        <a:off x="3860799" y="1644650"/>
                        <a:ext cx="2258660" cy="125095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 name="Rectangle 7"/>
              <p:cNvSpPr/>
              <p:nvPr/>
            </p:nvSpPr>
            <p:spPr>
              <a:xfrm>
                <a:off x="609600" y="3124200"/>
                <a:ext cx="7315200" cy="646331"/>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Now </a:t>
                </a:r>
                <a:r>
                  <a:rPr lang="en-US" dirty="0">
                    <a:latin typeface="Times New Roman" panose="02020603050405020304" pitchFamily="18" charset="0"/>
                    <a:ea typeface="Times New Roman" panose="02020603050405020304" pitchFamily="18" charset="0"/>
                    <a:cs typeface="Gautami" panose="020B0502040204020203" pitchFamily="34" charset="0"/>
                  </a:rPr>
                  <a:t>reduce the augmented </a:t>
                </a:r>
                <a:r>
                  <a:rPr lang="en-US" dirty="0" smtClean="0">
                    <a:latin typeface="Times New Roman" panose="02020603050405020304" pitchFamily="18" charset="0"/>
                    <a:ea typeface="Times New Roman" panose="02020603050405020304" pitchFamily="18" charset="0"/>
                    <a:cs typeface="Gautami" panose="020B0502040204020203" pitchFamily="34" charset="0"/>
                  </a:rPr>
                  <a:t>matrix </a:t>
                </a:r>
                <a14:m>
                  <m:oMath xmlns:m="http://schemas.openxmlformats.org/officeDocument/2006/math">
                    <m:d>
                      <m:dPr>
                        <m:begChr m:val="["/>
                        <m:endChr m:val="]"/>
                        <m:ctrlPr>
                          <a:rPr lang="en-US" i="1" smtClean="0">
                            <a:latin typeface="Cambria Math" panose="02040503050406030204" pitchFamily="18" charset="0"/>
                            <a:cs typeface="Gautami" panose="020B0502040204020203" pitchFamily="34" charset="0"/>
                          </a:rPr>
                        </m:ctrlPr>
                      </m:dPr>
                      <m:e>
                        <m:r>
                          <a:rPr lang="en-US" b="0" i="1" smtClean="0">
                            <a:latin typeface="Cambria Math" panose="02040503050406030204" pitchFamily="18" charset="0"/>
                            <a:cs typeface="Gautami" panose="020B0502040204020203" pitchFamily="34" charset="0"/>
                          </a:rPr>
                          <m:t>𝐴</m:t>
                        </m:r>
                        <m:r>
                          <a:rPr lang="en-US" b="0" i="1" smtClean="0">
                            <a:latin typeface="Cambria Math" panose="02040503050406030204" pitchFamily="18" charset="0"/>
                            <a:cs typeface="Gautami" panose="020B0502040204020203" pitchFamily="34" charset="0"/>
                          </a:rPr>
                          <m:t>:</m:t>
                        </m:r>
                        <m:r>
                          <a:rPr lang="en-US" b="0" i="1" smtClean="0">
                            <a:latin typeface="Cambria Math" panose="02040503050406030204" pitchFamily="18" charset="0"/>
                            <a:cs typeface="Gautami" panose="020B0502040204020203" pitchFamily="34" charset="0"/>
                          </a:rPr>
                          <m:t>𝐵</m:t>
                        </m:r>
                      </m:e>
                    </m:d>
                    <m:r>
                      <a:rPr lang="en-US" b="0" i="1" smtClean="0">
                        <a:latin typeface="Cambria Math" panose="02040503050406030204" pitchFamily="18" charset="0"/>
                        <a:cs typeface="Gautami" panose="020B0502040204020203" pitchFamily="34" charset="0"/>
                      </a:rPr>
                      <m:t> </m:t>
                    </m:r>
                  </m:oMath>
                </a14:m>
                <a:r>
                  <a:rPr lang="en-US" dirty="0"/>
                  <a:t>to Echelon form by </a:t>
                </a:r>
                <a:r>
                  <a:rPr lang="en-US" dirty="0" smtClean="0"/>
                  <a:t>using E–row </a:t>
                </a:r>
                <a:r>
                  <a:rPr lang="en-US" dirty="0"/>
                  <a:t>transformations only and determine the rank of A and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r>
                      <a:rPr lang="en-US" i="1">
                        <a:latin typeface="Cambria Math" panose="02040503050406030204" pitchFamily="18" charset="0"/>
                        <a:cs typeface="Gautami" panose="020B0502040204020203" pitchFamily="34" charset="0"/>
                      </a:rPr>
                      <m:t> </m:t>
                    </m:r>
                  </m:oMath>
                </a14:m>
                <a:r>
                  <a:rPr lang="en-US" dirty="0"/>
                  <a:t>respectively;</a:t>
                </a:r>
              </a:p>
            </p:txBody>
          </p:sp>
        </mc:Choice>
        <mc:Fallback xmlns="">
          <p:sp>
            <p:nvSpPr>
              <p:cNvPr id="8" name="Rectangle 7"/>
              <p:cNvSpPr>
                <a:spLocks noRot="1" noChangeAspect="1" noMove="1" noResize="1" noEditPoints="1" noAdjustHandles="1" noChangeArrowheads="1" noChangeShapeType="1" noTextEdit="1"/>
              </p:cNvSpPr>
              <p:nvPr/>
            </p:nvSpPr>
            <p:spPr>
              <a:xfrm>
                <a:off x="609600" y="3124200"/>
                <a:ext cx="7315200" cy="646331"/>
              </a:xfrm>
              <a:prstGeom prst="rect">
                <a:avLst/>
              </a:prstGeom>
              <a:blipFill rotWithShape="0">
                <a:blip r:embed="rId7"/>
                <a:stretch>
                  <a:fillRect l="-667" t="-6604" b="-13208"/>
                </a:stretch>
              </a:blipFill>
            </p:spPr>
            <p:txBody>
              <a:bodyPr/>
              <a:lstStyle/>
              <a:p>
                <a:r>
                  <a:rPr lang="en-US">
                    <a:noFill/>
                  </a:rPr>
                  <a:t> </a:t>
                </a:r>
              </a:p>
            </p:txBody>
          </p:sp>
        </mc:Fallback>
      </mc:AlternateContent>
      <p:sp>
        <p:nvSpPr>
          <p:cNvPr id="9" name="Rectangle 8"/>
          <p:cNvSpPr/>
          <p:nvPr/>
        </p:nvSpPr>
        <p:spPr>
          <a:xfrm>
            <a:off x="990600" y="3962400"/>
            <a:ext cx="4572000" cy="646331"/>
          </a:xfrm>
          <a:prstGeom prst="rect">
            <a:avLst/>
          </a:prstGeom>
        </p:spPr>
        <p:txBody>
          <a:bodyPr>
            <a:spAutoFit/>
          </a:bodyPr>
          <a:lstStyle/>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br>
              <a:rPr lang="en-US" dirty="0">
                <a:latin typeface="Times New Roman" panose="02020603050405020304" pitchFamily="18" charset="0"/>
                <a:ea typeface="Times New Roman" panose="02020603050405020304" pitchFamily="18" charset="0"/>
                <a:cs typeface="Gautami" panose="020B0502040204020203" pitchFamily="34" charset="0"/>
              </a:rPr>
            </a:br>
            <a:r>
              <a:rPr lang="en-US" dirty="0" smtClean="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952530769"/>
              </p:ext>
            </p:extLst>
          </p:nvPr>
        </p:nvGraphicFramePr>
        <p:xfrm>
          <a:off x="3379523" y="4800600"/>
          <a:ext cx="1802077" cy="1244600"/>
        </p:xfrm>
        <a:graphic>
          <a:graphicData uri="http://schemas.openxmlformats.org/presentationml/2006/ole">
            <mc:AlternateContent xmlns:mc="http://schemas.openxmlformats.org/markup-compatibility/2006">
              <mc:Choice xmlns:v="urn:schemas-microsoft-com:vml" Requires="v">
                <p:oleObj spid="_x0000_s57043" name="Equation" r:id="rId8" imgW="1320800" imgH="914400" progId="Equation.DSMT4">
                  <p:embed/>
                </p:oleObj>
              </mc:Choice>
              <mc:Fallback>
                <p:oleObj name="Equation" r:id="rId8" imgW="1320800" imgH="914400"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9523" y="4800600"/>
                        <a:ext cx="1802077" cy="1244600"/>
                      </a:xfrm>
                      <a:prstGeom prst="rect">
                        <a:avLst/>
                      </a:prstGeom>
                      <a:noFill/>
                    </p:spPr>
                  </p:pic>
                </p:oleObj>
              </mc:Fallback>
            </mc:AlternateContent>
          </a:graphicData>
        </a:graphic>
      </p:graphicFrame>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294205856"/>
              </p:ext>
            </p:extLst>
          </p:nvPr>
        </p:nvGraphicFramePr>
        <p:xfrm>
          <a:off x="2005012" y="5257799"/>
          <a:ext cx="730114" cy="390526"/>
        </p:xfrm>
        <a:graphic>
          <a:graphicData uri="http://schemas.openxmlformats.org/presentationml/2006/ole">
            <mc:AlternateContent xmlns:mc="http://schemas.openxmlformats.org/markup-compatibility/2006">
              <mc:Choice xmlns:v="urn:schemas-microsoft-com:vml" Requires="v">
                <p:oleObj spid="_x0000_s57044" name="Equation" r:id="rId10" imgW="406048" imgH="215713" progId="Equation.DSMT4">
                  <p:embed/>
                </p:oleObj>
              </mc:Choice>
              <mc:Fallback>
                <p:oleObj name="Equation" r:id="rId10" imgW="406048" imgH="215713"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5012" y="5257799"/>
                        <a:ext cx="730114" cy="390526"/>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4" name="TextBox 13"/>
              <p:cNvSpPr txBox="1"/>
              <p:nvPr/>
            </p:nvSpPr>
            <p:spPr>
              <a:xfrm>
                <a:off x="2743200" y="5361801"/>
                <a:ext cx="52770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2743200" y="5361801"/>
                <a:ext cx="527702" cy="276999"/>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8441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118</a:t>
            </a:fld>
            <a:endParaRPr lang="en-US"/>
          </a:p>
        </p:txBody>
      </p:sp>
      <p:sp>
        <p:nvSpPr>
          <p:cNvPr id="3" name="Rectangle 2"/>
          <p:cNvSpPr/>
          <p:nvPr/>
        </p:nvSpPr>
        <p:spPr>
          <a:xfrm>
            <a:off x="2227174" y="381000"/>
            <a:ext cx="3259226"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05623191"/>
              </p:ext>
            </p:extLst>
          </p:nvPr>
        </p:nvGraphicFramePr>
        <p:xfrm>
          <a:off x="1938187" y="1168976"/>
          <a:ext cx="663740" cy="355024"/>
        </p:xfrm>
        <a:graphic>
          <a:graphicData uri="http://schemas.openxmlformats.org/presentationml/2006/ole">
            <mc:AlternateContent xmlns:mc="http://schemas.openxmlformats.org/markup-compatibility/2006">
              <mc:Choice xmlns:v="urn:schemas-microsoft-com:vml" Requires="v">
                <p:oleObj spid="_x0000_s72751" name="Equation" r:id="rId3" imgW="406048" imgH="215713" progId="Equation.DSMT4">
                  <p:embed/>
                </p:oleObj>
              </mc:Choice>
              <mc:Fallback>
                <p:oleObj name="Equation" r:id="rId3" imgW="406048" imgH="215713"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187" y="1168976"/>
                        <a:ext cx="663740" cy="35502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5" name="TextBox 4"/>
              <p:cNvSpPr txBox="1"/>
              <p:nvPr/>
            </p:nvSpPr>
            <p:spPr>
              <a:xfrm>
                <a:off x="2743200" y="1170801"/>
                <a:ext cx="52770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743200" y="1170801"/>
                <a:ext cx="527702" cy="276999"/>
              </a:xfrm>
              <a:prstGeom prst="rect">
                <a:avLst/>
              </a:prstGeom>
              <a:blipFill rotWithShape="0">
                <a:blip r:embed="rId5"/>
                <a:stretch>
                  <a:fillRect/>
                </a:stretch>
              </a:blipFill>
            </p:spPr>
            <p:txBody>
              <a:bodyPr/>
              <a:lstStyle/>
              <a:p>
                <a:r>
                  <a:rPr lang="en-US">
                    <a:noFill/>
                  </a:rPr>
                  <a:t> </a:t>
                </a:r>
              </a:p>
            </p:txBody>
          </p:sp>
        </mc:Fallback>
      </mc:AlternateContent>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151893138"/>
              </p:ext>
            </p:extLst>
          </p:nvPr>
        </p:nvGraphicFramePr>
        <p:xfrm>
          <a:off x="3383599" y="838200"/>
          <a:ext cx="1654969" cy="1143000"/>
        </p:xfrm>
        <a:graphic>
          <a:graphicData uri="http://schemas.openxmlformats.org/presentationml/2006/ole">
            <mc:AlternateContent xmlns:mc="http://schemas.openxmlformats.org/markup-compatibility/2006">
              <mc:Choice xmlns:v="urn:schemas-microsoft-com:vml" Requires="v">
                <p:oleObj spid="_x0000_s72752" name="Equation" r:id="rId6" imgW="1320800" imgH="914400" progId="Equation.DSMT4">
                  <p:embed/>
                </p:oleObj>
              </mc:Choice>
              <mc:Fallback>
                <p:oleObj name="Equation" r:id="rId6" imgW="1320800" imgH="9144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3599" y="838200"/>
                        <a:ext cx="1654969" cy="1143000"/>
                      </a:xfrm>
                      <a:prstGeom prst="rect">
                        <a:avLst/>
                      </a:prstGeom>
                      <a:noFill/>
                    </p:spPr>
                  </p:pic>
                </p:oleObj>
              </mc:Fallback>
            </mc:AlternateContent>
          </a:graphicData>
        </a:graphic>
      </p:graphicFrame>
      <p:sp>
        <p:nvSpPr>
          <p:cNvPr id="8" name="Rectangle 7"/>
          <p:cNvSpPr/>
          <p:nvPr/>
        </p:nvSpPr>
        <p:spPr>
          <a:xfrm>
            <a:off x="1524000" y="2438400"/>
            <a:ext cx="5105400"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6R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635625765"/>
              </p:ext>
            </p:extLst>
          </p:nvPr>
        </p:nvGraphicFramePr>
        <p:xfrm>
          <a:off x="2090587" y="3302576"/>
          <a:ext cx="663740" cy="355024"/>
        </p:xfrm>
        <a:graphic>
          <a:graphicData uri="http://schemas.openxmlformats.org/presentationml/2006/ole">
            <mc:AlternateContent xmlns:mc="http://schemas.openxmlformats.org/markup-compatibility/2006">
              <mc:Choice xmlns:v="urn:schemas-microsoft-com:vml" Requires="v">
                <p:oleObj spid="_x0000_s72753" name="Equation" r:id="rId8" imgW="406048" imgH="215713" progId="Equation.DSMT4">
                  <p:embed/>
                </p:oleObj>
              </mc:Choice>
              <mc:Fallback>
                <p:oleObj name="Equation" r:id="rId8" imgW="406048" imgH="215713"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587" y="3302576"/>
                        <a:ext cx="663740" cy="35502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0" name="TextBox 9"/>
              <p:cNvSpPr txBox="1"/>
              <p:nvPr/>
            </p:nvSpPr>
            <p:spPr>
              <a:xfrm>
                <a:off x="2895600" y="3304401"/>
                <a:ext cx="52770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895600" y="3304401"/>
                <a:ext cx="527702" cy="276999"/>
              </a:xfrm>
              <a:prstGeom prst="rect">
                <a:avLst/>
              </a:prstGeom>
              <a:blipFill rotWithShape="0">
                <a:blip r:embed="rId5"/>
                <a:stretch>
                  <a:fillRect/>
                </a:stretch>
              </a:blipFill>
            </p:spPr>
            <p:txBody>
              <a:bodyPr/>
              <a:lstStyle/>
              <a:p>
                <a:r>
                  <a:rPr lang="en-US">
                    <a:noFill/>
                  </a:rPr>
                  <a:t> </a:t>
                </a:r>
              </a:p>
            </p:txBody>
          </p:sp>
        </mc:Fallback>
      </mc:AlternateContent>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162387580"/>
              </p:ext>
            </p:extLst>
          </p:nvPr>
        </p:nvGraphicFramePr>
        <p:xfrm>
          <a:off x="3428999" y="2971800"/>
          <a:ext cx="1799089" cy="1242536"/>
        </p:xfrm>
        <a:graphic>
          <a:graphicData uri="http://schemas.openxmlformats.org/presentationml/2006/ole">
            <mc:AlternateContent xmlns:mc="http://schemas.openxmlformats.org/markup-compatibility/2006">
              <mc:Choice xmlns:v="urn:schemas-microsoft-com:vml" Requires="v">
                <p:oleObj spid="_x0000_s72754" name="Equation" r:id="rId9" imgW="1320800" imgH="914400" progId="Equation.DSMT4">
                  <p:embed/>
                </p:oleObj>
              </mc:Choice>
              <mc:Fallback>
                <p:oleObj name="Equation" r:id="rId9" imgW="1320800" imgH="9144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8999" y="2971800"/>
                        <a:ext cx="1799089" cy="1242536"/>
                      </a:xfrm>
                      <a:prstGeom prst="rect">
                        <a:avLst/>
                      </a:prstGeom>
                      <a:noFill/>
                    </p:spPr>
                  </p:pic>
                </p:oleObj>
              </mc:Fallback>
            </mc:AlternateContent>
          </a:graphicData>
        </a:graphic>
      </p:graphicFrame>
      <p:sp>
        <p:nvSpPr>
          <p:cNvPr id="13" name="Rectangle 12"/>
          <p:cNvSpPr/>
          <p:nvPr/>
        </p:nvSpPr>
        <p:spPr>
          <a:xfrm>
            <a:off x="2286000" y="4355068"/>
            <a:ext cx="3490058"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5R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2684659519"/>
              </p:ext>
            </p:extLst>
          </p:nvPr>
        </p:nvGraphicFramePr>
        <p:xfrm>
          <a:off x="2155660" y="5486400"/>
          <a:ext cx="663740" cy="355024"/>
        </p:xfrm>
        <a:graphic>
          <a:graphicData uri="http://schemas.openxmlformats.org/presentationml/2006/ole">
            <mc:AlternateContent xmlns:mc="http://schemas.openxmlformats.org/markup-compatibility/2006">
              <mc:Choice xmlns:v="urn:schemas-microsoft-com:vml" Requires="v">
                <p:oleObj spid="_x0000_s72755" name="Equation" r:id="rId11" imgW="406048" imgH="215713" progId="Equation.DSMT4">
                  <p:embed/>
                </p:oleObj>
              </mc:Choice>
              <mc:Fallback>
                <p:oleObj name="Equation" r:id="rId11" imgW="406048" imgH="215713"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660" y="5486400"/>
                        <a:ext cx="663740" cy="35502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5" name="TextBox 14"/>
              <p:cNvSpPr txBox="1"/>
              <p:nvPr/>
            </p:nvSpPr>
            <p:spPr>
              <a:xfrm>
                <a:off x="2895600" y="5514201"/>
                <a:ext cx="52770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895600" y="5514201"/>
                <a:ext cx="527702" cy="276999"/>
              </a:xfrm>
              <a:prstGeom prst="rect">
                <a:avLst/>
              </a:prstGeom>
              <a:blipFill rotWithShape="0">
                <a:blip r:embed="rId12"/>
                <a:stretch>
                  <a:fillRect/>
                </a:stretch>
              </a:blipFill>
            </p:spPr>
            <p:txBody>
              <a:bodyPr/>
              <a:lstStyle/>
              <a:p>
                <a:r>
                  <a:rPr lang="en-US">
                    <a:noFill/>
                  </a:rPr>
                  <a:t> </a:t>
                </a:r>
              </a:p>
            </p:txBody>
          </p:sp>
        </mc:Fallback>
      </mc:AlternateContent>
      <p:sp>
        <p:nvSpPr>
          <p:cNvPr id="1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67910544"/>
              </p:ext>
            </p:extLst>
          </p:nvPr>
        </p:nvGraphicFramePr>
        <p:xfrm>
          <a:off x="3424237" y="4972050"/>
          <a:ext cx="1854760" cy="1299686"/>
        </p:xfrm>
        <a:graphic>
          <a:graphicData uri="http://schemas.openxmlformats.org/presentationml/2006/ole">
            <mc:AlternateContent xmlns:mc="http://schemas.openxmlformats.org/markup-compatibility/2006">
              <mc:Choice xmlns:v="urn:schemas-microsoft-com:vml" Requires="v">
                <p:oleObj spid="_x0000_s72756" name="Equation" r:id="rId13" imgW="1308100" imgH="914400" progId="Equation.DSMT4">
                  <p:embed/>
                </p:oleObj>
              </mc:Choice>
              <mc:Fallback>
                <p:oleObj name="Equation" r:id="rId13" imgW="1308100" imgH="914400" progId="Equation.DSMT4">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4237" y="4972050"/>
                        <a:ext cx="1854760" cy="1299686"/>
                      </a:xfrm>
                      <a:prstGeom prst="rect">
                        <a:avLst/>
                      </a:prstGeom>
                      <a:noFill/>
                    </p:spPr>
                  </p:pic>
                </p:oleObj>
              </mc:Fallback>
            </mc:AlternateContent>
          </a:graphicData>
        </a:graphic>
      </p:graphicFrame>
      <p:sp>
        <p:nvSpPr>
          <p:cNvPr id="18" name="Rectangle 17"/>
          <p:cNvSpPr/>
          <p:nvPr/>
        </p:nvSpPr>
        <p:spPr>
          <a:xfrm>
            <a:off x="2286000" y="6412468"/>
            <a:ext cx="248016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which is in echelon form</a:t>
            </a:r>
            <a:endParaRPr lang="en-US" dirty="0"/>
          </a:p>
        </p:txBody>
      </p:sp>
    </p:spTree>
    <p:extLst>
      <p:ext uri="{BB962C8B-B14F-4D97-AF65-F5344CB8AC3E}">
        <p14:creationId xmlns:p14="http://schemas.microsoft.com/office/powerpoint/2010/main" val="74308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3" grpId="0"/>
      <p:bldP spid="15" grpId="0"/>
      <p:bldP spid="1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119</a:t>
            </a:fld>
            <a:endParaRPr lang="en-US"/>
          </a:p>
        </p:txBody>
      </p:sp>
      <p:sp>
        <p:nvSpPr>
          <p:cNvPr id="3" name="Rectangle 2"/>
          <p:cNvSpPr/>
          <p:nvPr/>
        </p:nvSpPr>
        <p:spPr>
          <a:xfrm>
            <a:off x="533400" y="381000"/>
            <a:ext cx="7848600" cy="369332"/>
          </a:xfrm>
          <a:prstGeom prst="rect">
            <a:avLst/>
          </a:prstGeom>
        </p:spPr>
        <p:txBody>
          <a:bodyPr wrap="square">
            <a:spAutoFit/>
          </a:bodyPr>
          <a:lstStyle/>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Here the rank of A = 3 = The number of non–zero rows of the equivalent A </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 y="990600"/>
                <a:ext cx="7608173" cy="646331"/>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The </a:t>
                </a:r>
                <a:r>
                  <a:rPr lang="en-US" dirty="0">
                    <a:latin typeface="Times New Roman" panose="02020603050405020304" pitchFamily="18" charset="0"/>
                    <a:ea typeface="Times New Roman" panose="02020603050405020304" pitchFamily="18" charset="0"/>
                    <a:cs typeface="Gautami" panose="020B0502040204020203" pitchFamily="34" charset="0"/>
                  </a:rPr>
                  <a:t>rank </a:t>
                </a:r>
                <a:r>
                  <a:rPr lang="en-US" dirty="0" smtClean="0">
                    <a:latin typeface="Times New Roman" panose="02020603050405020304" pitchFamily="18" charset="0"/>
                    <a:ea typeface="Times New Roman" panose="02020603050405020304" pitchFamily="18" charset="0"/>
                    <a:cs typeface="Gautami" panose="020B0502040204020203" pitchFamily="34" charset="0"/>
                  </a:rPr>
                  <a:t>of </a:t>
                </a:r>
                <a14:m>
                  <m:oMath xmlns:m="http://schemas.openxmlformats.org/officeDocument/2006/math">
                    <m:d>
                      <m:dPr>
                        <m:begChr m:val="["/>
                        <m:endChr m:val="]"/>
                        <m:ctrlPr>
                          <a:rPr lang="en-US" i="1" smtClean="0">
                            <a:latin typeface="Cambria Math" panose="02040503050406030204" pitchFamily="18" charset="0"/>
                            <a:cs typeface="Gautami" panose="020B0502040204020203" pitchFamily="34" charset="0"/>
                          </a:rPr>
                        </m:ctrlPr>
                      </m:dPr>
                      <m:e>
                        <m:r>
                          <a:rPr lang="en-US" b="0" i="1" smtClean="0">
                            <a:latin typeface="Cambria Math" panose="02040503050406030204" pitchFamily="18" charset="0"/>
                            <a:cs typeface="Gautami" panose="020B0502040204020203" pitchFamily="34" charset="0"/>
                          </a:rPr>
                          <m:t>𝐴</m:t>
                        </m:r>
                        <m:r>
                          <a:rPr lang="en-US" b="0" i="1" smtClean="0">
                            <a:latin typeface="Cambria Math" panose="02040503050406030204" pitchFamily="18" charset="0"/>
                            <a:cs typeface="Gautami" panose="020B0502040204020203" pitchFamily="34" charset="0"/>
                          </a:rPr>
                          <m:t>:</m:t>
                        </m:r>
                        <m:r>
                          <a:rPr lang="en-US" b="0" i="1" smtClean="0">
                            <a:latin typeface="Cambria Math" panose="02040503050406030204" pitchFamily="18" charset="0"/>
                            <a:cs typeface="Gautami" panose="020B0502040204020203" pitchFamily="34" charset="0"/>
                          </a:rPr>
                          <m:t>𝐵</m:t>
                        </m:r>
                      </m:e>
                    </m:d>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t>= 3 = The number of non–zero rows of the </a:t>
                </a:r>
                <a:r>
                  <a:rPr lang="en-US" dirty="0" smtClean="0"/>
                  <a:t>equivalent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smtClean="0"/>
                  <a:t> </a:t>
                </a:r>
              </a:p>
              <a:p>
                <a:r>
                  <a:rPr lang="en-US" dirty="0" smtClean="0"/>
                  <a:t>i.e </a:t>
                </a:r>
                <a:r>
                  <a:rPr lang="en-US" dirty="0"/>
                  <a:t>Rank of A = Rank of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a:t>= 3 = The number of unknowns (n</a:t>
                </a:r>
                <a:r>
                  <a:rPr lang="en-US" dirty="0" smtClean="0"/>
                  <a:t>)</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685800" y="990600"/>
                <a:ext cx="7608173" cy="646331"/>
              </a:xfrm>
              <a:prstGeom prst="rect">
                <a:avLst/>
              </a:prstGeom>
              <a:blipFill rotWithShape="0">
                <a:blip r:embed="rId3"/>
                <a:stretch>
                  <a:fillRect l="-721" t="-6604" b="-13208"/>
                </a:stretch>
              </a:blipFill>
            </p:spPr>
            <p:txBody>
              <a:bodyPr/>
              <a:lstStyle/>
              <a:p>
                <a:r>
                  <a:rPr lang="en-US">
                    <a:noFill/>
                  </a:rPr>
                  <a:t> </a:t>
                </a:r>
              </a:p>
            </p:txBody>
          </p:sp>
        </mc:Fallback>
      </mc:AlternateContent>
      <p:sp>
        <p:nvSpPr>
          <p:cNvPr id="5" name="Rectangle 4"/>
          <p:cNvSpPr/>
          <p:nvPr/>
        </p:nvSpPr>
        <p:spPr>
          <a:xfrm>
            <a:off x="761999" y="1923871"/>
            <a:ext cx="7531973" cy="646331"/>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So </a:t>
            </a:r>
            <a:r>
              <a:rPr lang="en-US" dirty="0">
                <a:latin typeface="Times New Roman" panose="02020603050405020304" pitchFamily="18" charset="0"/>
                <a:ea typeface="Times New Roman" panose="02020603050405020304" pitchFamily="18" charset="0"/>
                <a:cs typeface="Gautami" panose="020B0502040204020203" pitchFamily="34" charset="0"/>
              </a:rPr>
              <a:t>that the given system of equations is consistent and it contains a unique solution. Now the equivalent matrix equation of the given system AX = B is</a:t>
            </a:r>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067086031"/>
              </p:ext>
            </p:extLst>
          </p:nvPr>
        </p:nvGraphicFramePr>
        <p:xfrm>
          <a:off x="2743200" y="2780942"/>
          <a:ext cx="2187801" cy="1257658"/>
        </p:xfrm>
        <a:graphic>
          <a:graphicData uri="http://schemas.openxmlformats.org/presentationml/2006/ole">
            <mc:AlternateContent xmlns:mc="http://schemas.openxmlformats.org/markup-compatibility/2006">
              <mc:Choice xmlns:v="urn:schemas-microsoft-com:vml" Requires="v">
                <p:oleObj spid="_x0000_s58547" name="Equation" r:id="rId4" imgW="1587500" imgH="914400" progId="Equation.DSMT4">
                  <p:embed/>
                </p:oleObj>
              </mc:Choice>
              <mc:Fallback>
                <p:oleObj name="Equation" r:id="rId4" imgW="1587500" imgH="9144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780942"/>
                        <a:ext cx="2187801" cy="1257658"/>
                      </a:xfrm>
                      <a:prstGeom prst="rect">
                        <a:avLst/>
                      </a:prstGeom>
                      <a:noFill/>
                    </p:spPr>
                  </p:pic>
                </p:oleObj>
              </mc:Fallback>
            </mc:AlternateContent>
          </a:graphicData>
        </a:graphic>
      </p:graphicFrame>
      <p:sp>
        <p:nvSpPr>
          <p:cNvPr id="8" name="Rectangle 7"/>
          <p:cNvSpPr/>
          <p:nvPr/>
        </p:nvSpPr>
        <p:spPr>
          <a:xfrm>
            <a:off x="1828800" y="4267200"/>
            <a:ext cx="4572000" cy="1990288"/>
          </a:xfrm>
          <a:prstGeom prst="rect">
            <a:avLst/>
          </a:prstGeom>
        </p:spPr>
        <p:txBody>
          <a:bodyPr>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The equation can be written as</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x + 2y – z = 3	……… (1)</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–y = – 4 		……… (2)</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5z = 20		……… (3)</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282415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a:t>
            </a:fld>
            <a:endParaRPr lang="en-US"/>
          </a:p>
        </p:txBody>
      </p:sp>
      <p:sp>
        <p:nvSpPr>
          <p:cNvPr id="3" name="Rectangle 2"/>
          <p:cNvSpPr/>
          <p:nvPr/>
        </p:nvSpPr>
        <p:spPr>
          <a:xfrm>
            <a:off x="609600" y="3810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007934764"/>
              </p:ext>
            </p:extLst>
          </p:nvPr>
        </p:nvGraphicFramePr>
        <p:xfrm>
          <a:off x="1345226" y="108466"/>
          <a:ext cx="1321774" cy="1220099"/>
        </p:xfrm>
        <a:graphic>
          <a:graphicData uri="http://schemas.openxmlformats.org/presentationml/2006/ole">
            <mc:AlternateContent xmlns:mc="http://schemas.openxmlformats.org/markup-compatibility/2006">
              <mc:Choice xmlns:v="urn:schemas-microsoft-com:vml" Requires="v">
                <p:oleObj spid="_x0000_s14102" name="Equation" r:id="rId3" imgW="990600" imgH="914400" progId="Equation.DSMT4">
                  <p:embed/>
                </p:oleObj>
              </mc:Choice>
              <mc:Fallback>
                <p:oleObj name="Equation" r:id="rId3" imgW="9906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226" y="108466"/>
                        <a:ext cx="1321774" cy="1220099"/>
                      </a:xfrm>
                      <a:prstGeom prst="rect">
                        <a:avLst/>
                      </a:prstGeom>
                      <a:noFill/>
                    </p:spPr>
                  </p:pic>
                </p:oleObj>
              </mc:Fallback>
            </mc:AlternateContent>
          </a:graphicData>
        </a:graphic>
      </p:graphicFrame>
      <p:sp>
        <p:nvSpPr>
          <p:cNvPr id="6" name="Rectangle 5"/>
          <p:cNvSpPr/>
          <p:nvPr/>
        </p:nvSpPr>
        <p:spPr>
          <a:xfrm>
            <a:off x="2667000" y="304800"/>
            <a:ext cx="3763842"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we have</a:t>
            </a:r>
            <a:endParaRPr lang="en-US" dirty="0"/>
          </a:p>
        </p:txBody>
      </p:sp>
      <p:sp>
        <p:nvSpPr>
          <p:cNvPr id="7" name="Rectangle 6"/>
          <p:cNvSpPr/>
          <p:nvPr/>
        </p:nvSpPr>
        <p:spPr>
          <a:xfrm>
            <a:off x="685800" y="1611868"/>
            <a:ext cx="5334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765778248"/>
              </p:ext>
            </p:extLst>
          </p:nvPr>
        </p:nvGraphicFramePr>
        <p:xfrm>
          <a:off x="1358412" y="1427505"/>
          <a:ext cx="1342787" cy="1239495"/>
        </p:xfrm>
        <a:graphic>
          <a:graphicData uri="http://schemas.openxmlformats.org/presentationml/2006/ole">
            <mc:AlternateContent xmlns:mc="http://schemas.openxmlformats.org/markup-compatibility/2006">
              <mc:Choice xmlns:v="urn:schemas-microsoft-com:vml" Requires="v">
                <p:oleObj spid="_x0000_s14103" name="Equation" r:id="rId5" imgW="990600" imgH="914400" progId="Equation.DSMT4">
                  <p:embed/>
                </p:oleObj>
              </mc:Choice>
              <mc:Fallback>
                <p:oleObj name="Equation" r:id="rId5" imgW="9906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8412" y="1427505"/>
                        <a:ext cx="1342787" cy="1239495"/>
                      </a:xfrm>
                      <a:prstGeom prst="rect">
                        <a:avLst/>
                      </a:prstGeom>
                      <a:noFill/>
                    </p:spPr>
                  </p:pic>
                </p:oleObj>
              </mc:Fallback>
            </mc:AlternateContent>
          </a:graphicData>
        </a:graphic>
      </p:graphicFrame>
      <p:sp>
        <p:nvSpPr>
          <p:cNvPr id="10" name="Rectangle 9"/>
          <p:cNvSpPr/>
          <p:nvPr/>
        </p:nvSpPr>
        <p:spPr>
          <a:xfrm>
            <a:off x="2840410" y="1764268"/>
            <a:ext cx="378899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4R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1" name="Rectangle 10"/>
          <p:cNvSpPr/>
          <p:nvPr/>
        </p:nvSpPr>
        <p:spPr>
          <a:xfrm>
            <a:off x="702648" y="30480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583789620"/>
              </p:ext>
            </p:extLst>
          </p:nvPr>
        </p:nvGraphicFramePr>
        <p:xfrm>
          <a:off x="1370626" y="2813564"/>
          <a:ext cx="1601174" cy="1280939"/>
        </p:xfrm>
        <a:graphic>
          <a:graphicData uri="http://schemas.openxmlformats.org/presentationml/2006/ole">
            <mc:AlternateContent xmlns:mc="http://schemas.openxmlformats.org/markup-compatibility/2006">
              <mc:Choice xmlns:v="urn:schemas-microsoft-com:vml" Requires="v">
                <p:oleObj spid="_x0000_s14104" name="Equation" r:id="rId7" imgW="1143000" imgH="914400" progId="Equation.DSMT4">
                  <p:embed/>
                </p:oleObj>
              </mc:Choice>
              <mc:Fallback>
                <p:oleObj name="Equation" r:id="rId7" imgW="1143000" imgH="9144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0626" y="2813564"/>
                        <a:ext cx="1601174" cy="1280939"/>
                      </a:xfrm>
                      <a:prstGeom prst="rect">
                        <a:avLst/>
                      </a:prstGeom>
                      <a:noFill/>
                    </p:spPr>
                  </p:pic>
                </p:oleObj>
              </mc:Fallback>
            </mc:AlternateContent>
          </a:graphicData>
        </a:graphic>
      </p:graphicFrame>
      <p:sp>
        <p:nvSpPr>
          <p:cNvPr id="14" name="Rectangle 13"/>
          <p:cNvSpPr/>
          <p:nvPr/>
        </p:nvSpPr>
        <p:spPr>
          <a:xfrm>
            <a:off x="3283827" y="3175085"/>
            <a:ext cx="2576346" cy="507831"/>
          </a:xfrm>
          <a:prstGeom prst="rect">
            <a:avLst/>
          </a:prstGeom>
        </p:spPr>
        <p:txBody>
          <a:bodyPr wrap="none">
            <a:spAutoFit/>
          </a:bodyPr>
          <a:lstStyle/>
          <a:p>
            <a:pPr marL="360045" marR="0" indent="-360045" algn="just">
              <a:lnSpc>
                <a:spcPct val="150000"/>
              </a:lnSpc>
              <a:spcBef>
                <a:spcPts val="525"/>
              </a:spcBef>
              <a:spcAft>
                <a:spcPts val="525"/>
              </a:spcAft>
              <a:tabLst>
                <a:tab pos="361950" algn="l"/>
                <a:tab pos="630555" algn="l"/>
                <a:tab pos="900430" algn="l"/>
                <a:tab pos="1170305" algn="l"/>
                <a:tab pos="2340610" algn="l"/>
                <a:tab pos="2970530"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which is in Echelon form.</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6" name="Rectangle 15"/>
          <p:cNvSpPr/>
          <p:nvPr/>
        </p:nvSpPr>
        <p:spPr>
          <a:xfrm>
            <a:off x="1066800" y="4267200"/>
            <a:ext cx="4572000" cy="923330"/>
          </a:xfrm>
          <a:prstGeom prst="rect">
            <a:avLst/>
          </a:prstGeom>
        </p:spPr>
        <p:txBody>
          <a:bodyPr>
            <a:spAutoFit/>
          </a:bodyPr>
          <a:lstStyle/>
          <a:p>
            <a:pPr marL="630555" marR="0" indent="-630555" algn="just">
              <a:lnSpc>
                <a:spcPct val="150000"/>
              </a:lnSpc>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Hence </a:t>
            </a:r>
            <a:r>
              <a:rPr lang="en-US" dirty="0">
                <a:solidFill>
                  <a:srgbClr val="FF0000"/>
                </a:solidFill>
                <a:latin typeface="Symbol" panose="05050102010706020507" pitchFamily="18" charset="2"/>
                <a:ea typeface="Times New Roman" panose="02020603050405020304" pitchFamily="18" charset="0"/>
                <a:cs typeface="Gautami" panose="020B0502040204020203" pitchFamily="34" charset="0"/>
              </a:rPr>
              <a:t>r</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a:t>
            </a:r>
            <a:r>
              <a:rPr lang="en-US" dirty="0">
                <a:latin typeface="Times New Roman" panose="02020603050405020304" pitchFamily="18" charset="0"/>
                <a:ea typeface="Times New Roman" panose="02020603050405020304" pitchFamily="18" charset="0"/>
                <a:cs typeface="Gautami" panose="020B0502040204020203" pitchFamily="34" charset="0"/>
              </a:rPr>
              <a:t>) = The number of non-zero rows of the last equivalent – matrix of A = 3</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384873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0" grpId="0"/>
      <p:bldP spid="11" grpId="0"/>
      <p:bldP spid="14" grpId="0"/>
      <p:bldP spid="1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120</a:t>
            </a:fld>
            <a:endParaRPr lang="en-US"/>
          </a:p>
        </p:txBody>
      </p:sp>
      <p:sp>
        <p:nvSpPr>
          <p:cNvPr id="3" name="Rectangle 2"/>
          <p:cNvSpPr/>
          <p:nvPr/>
        </p:nvSpPr>
        <p:spPr>
          <a:xfrm>
            <a:off x="1371600" y="381000"/>
            <a:ext cx="6477000" cy="1862048"/>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From (3); z = 4</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From (2); y = 4</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F</a:t>
            </a:r>
            <a:r>
              <a:rPr lang="en-US" dirty="0">
                <a:latin typeface="Times New Roman" panose="02020603050405020304" pitchFamily="18" charset="0"/>
                <a:ea typeface="Times New Roman" panose="02020603050405020304" pitchFamily="18" charset="0"/>
                <a:cs typeface="Gautami" panose="020B0502040204020203" pitchFamily="34" charset="0"/>
              </a:rPr>
              <a:t>rom (1)</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r>
              <a:rPr lang="en-US" dirty="0">
                <a:latin typeface="Times New Roman" panose="02020603050405020304" pitchFamily="18" charset="0"/>
                <a:ea typeface="Times New Roman" panose="02020603050405020304" pitchFamily="18" charset="0"/>
                <a:cs typeface="Gautami" panose="020B0502040204020203" pitchFamily="34" charset="0"/>
              </a:rPr>
              <a:t> x = 3 – 2y + z = 3 – 8 + 4 = –1</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x = – 1, y = 4; z = 4 is the unique solution of the given system of equations.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914400" y="2438400"/>
            <a:ext cx="7010400" cy="1051570"/>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Ex.3.	Show that the equations 3x + y + z = 8</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 x + y – 2z = – 5, 2x + 2y + 2z = 12 and – 2x + 2y – 3z = – 7 are consistent and solve the same.</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5" name="Rectangle 4"/>
          <p:cNvSpPr/>
          <p:nvPr/>
        </p:nvSpPr>
        <p:spPr>
          <a:xfrm>
            <a:off x="990600" y="3733800"/>
            <a:ext cx="7162800" cy="369332"/>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spc="-40" dirty="0">
                <a:latin typeface="Times New Roman" panose="02020603050405020304" pitchFamily="18" charset="0"/>
                <a:ea typeface="Times New Roman" panose="02020603050405020304" pitchFamily="18" charset="0"/>
                <a:cs typeface="Gautami" panose="020B0502040204020203" pitchFamily="34" charset="0"/>
              </a:rPr>
              <a:t>The matrix equation of the given system of equations is given by AX = B</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534264053"/>
              </p:ext>
            </p:extLst>
          </p:nvPr>
        </p:nvGraphicFramePr>
        <p:xfrm>
          <a:off x="1436393" y="4267199"/>
          <a:ext cx="6488407" cy="1381125"/>
        </p:xfrm>
        <a:graphic>
          <a:graphicData uri="http://schemas.openxmlformats.org/presentationml/2006/ole">
            <mc:AlternateContent xmlns:mc="http://schemas.openxmlformats.org/markup-compatibility/2006">
              <mc:Choice xmlns:v="urn:schemas-microsoft-com:vml" Requires="v">
                <p:oleObj spid="_x0000_s59566" name="Equation" r:id="rId3" imgW="4279680" imgH="914400" progId="Equation.DSMT4">
                  <p:embed/>
                </p:oleObj>
              </mc:Choice>
              <mc:Fallback>
                <p:oleObj name="Equation" r:id="rId3" imgW="4279680" imgH="914400" progId="Equation.DSMT4">
                  <p:embed/>
                  <p:pic>
                    <p:nvPicPr>
                      <p:cNvPr id="0" name="Object 1"/>
                      <p:cNvPicPr>
                        <a:picLocks noChangeAspect="1" noChangeArrowheads="1"/>
                      </p:cNvPicPr>
                      <p:nvPr/>
                    </p:nvPicPr>
                    <p:blipFill>
                      <a:blip r:embed="rId4"/>
                      <a:srcRect/>
                      <a:stretch>
                        <a:fillRect/>
                      </a:stretch>
                    </p:blipFill>
                    <p:spPr bwMode="auto">
                      <a:xfrm>
                        <a:off x="1436393" y="4267199"/>
                        <a:ext cx="6488407" cy="1381125"/>
                      </a:xfrm>
                      <a:prstGeom prst="rect">
                        <a:avLst/>
                      </a:prstGeom>
                      <a:noFill/>
                    </p:spPr>
                  </p:pic>
                </p:oleObj>
              </mc:Fallback>
            </mc:AlternateContent>
          </a:graphicData>
        </a:graphic>
      </p:graphicFrame>
    </p:spTree>
    <p:extLst>
      <p:ext uri="{BB962C8B-B14F-4D97-AF65-F5344CB8AC3E}">
        <p14:creationId xmlns:p14="http://schemas.microsoft.com/office/powerpoint/2010/main" val="41078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121</a:t>
            </a:fld>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70126927"/>
              </p:ext>
            </p:extLst>
          </p:nvPr>
        </p:nvGraphicFramePr>
        <p:xfrm>
          <a:off x="1752600" y="304800"/>
          <a:ext cx="2274888" cy="1463675"/>
        </p:xfrm>
        <a:graphic>
          <a:graphicData uri="http://schemas.openxmlformats.org/presentationml/2006/ole">
            <mc:AlternateContent xmlns:mc="http://schemas.openxmlformats.org/markup-compatibility/2006">
              <mc:Choice xmlns:v="urn:schemas-microsoft-com:vml" Requires="v">
                <p:oleObj spid="_x0000_s60935" name="Equation" r:id="rId3" imgW="1422360" imgH="914400" progId="Equation.DSMT4">
                  <p:embed/>
                </p:oleObj>
              </mc:Choice>
              <mc:Fallback>
                <p:oleObj name="Equation" r:id="rId3" imgW="1422360" imgH="914400" progId="Equation.DSMT4">
                  <p:embed/>
                  <p:pic>
                    <p:nvPicPr>
                      <p:cNvPr id="0" name="Object 1"/>
                      <p:cNvPicPr>
                        <a:picLocks noChangeAspect="1" noChangeArrowheads="1"/>
                      </p:cNvPicPr>
                      <p:nvPr/>
                    </p:nvPicPr>
                    <p:blipFill>
                      <a:blip r:embed="rId4"/>
                      <a:srcRect/>
                      <a:stretch>
                        <a:fillRect/>
                      </a:stretch>
                    </p:blipFill>
                    <p:spPr bwMode="auto">
                      <a:xfrm>
                        <a:off x="1752600" y="304800"/>
                        <a:ext cx="2274888" cy="1463675"/>
                      </a:xfrm>
                      <a:prstGeom prst="rect">
                        <a:avLst/>
                      </a:prstGeom>
                      <a:noFill/>
                    </p:spPr>
                  </p:pic>
                </p:oleObj>
              </mc:Fallback>
            </mc:AlternateContent>
          </a:graphicData>
        </a:graphic>
      </p:graphicFrame>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902714882"/>
              </p:ext>
            </p:extLst>
          </p:nvPr>
        </p:nvGraphicFramePr>
        <p:xfrm>
          <a:off x="1173162" y="1909763"/>
          <a:ext cx="4695221" cy="1290637"/>
        </p:xfrm>
        <a:graphic>
          <a:graphicData uri="http://schemas.openxmlformats.org/presentationml/2006/ole">
            <mc:AlternateContent xmlns:mc="http://schemas.openxmlformats.org/markup-compatibility/2006">
              <mc:Choice xmlns:v="urn:schemas-microsoft-com:vml" Requires="v">
                <p:oleObj spid="_x0000_s60936" name="Equation" r:id="rId5" imgW="3327120" imgH="914400" progId="Equation.DSMT4">
                  <p:embed/>
                </p:oleObj>
              </mc:Choice>
              <mc:Fallback>
                <p:oleObj name="Equation" r:id="rId5" imgW="3327120" imgH="914400" progId="Equation.DSMT4">
                  <p:embed/>
                  <p:pic>
                    <p:nvPicPr>
                      <p:cNvPr id="0" name="Object 3"/>
                      <p:cNvPicPr>
                        <a:picLocks noChangeAspect="1" noChangeArrowheads="1"/>
                      </p:cNvPicPr>
                      <p:nvPr/>
                    </p:nvPicPr>
                    <p:blipFill>
                      <a:blip r:embed="rId6"/>
                      <a:srcRect/>
                      <a:stretch>
                        <a:fillRect/>
                      </a:stretch>
                    </p:blipFill>
                    <p:spPr bwMode="auto">
                      <a:xfrm>
                        <a:off x="1173162" y="1909763"/>
                        <a:ext cx="4695221" cy="1290637"/>
                      </a:xfrm>
                      <a:prstGeom prst="rect">
                        <a:avLst/>
                      </a:prstGeom>
                      <a:noFill/>
                    </p:spPr>
                  </p:pic>
                </p:oleObj>
              </mc:Fallback>
            </mc:AlternateContent>
          </a:graphicData>
        </a:graphic>
      </p:graphicFrame>
      <p:sp>
        <p:nvSpPr>
          <p:cNvPr id="7" name="Rectangle 6"/>
          <p:cNvSpPr/>
          <p:nvPr/>
        </p:nvSpPr>
        <p:spPr>
          <a:xfrm>
            <a:off x="2057400" y="3593068"/>
            <a:ext cx="2868093"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we have</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2363504" y="4267200"/>
                <a:ext cx="8368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363504" y="4267200"/>
                <a:ext cx="836896" cy="276999"/>
              </a:xfrm>
              <a:prstGeom prst="rect">
                <a:avLst/>
              </a:prstGeom>
              <a:blipFill rotWithShape="0">
                <a:blip r:embed="rId7"/>
                <a:stretch>
                  <a:fillRect r="-1460" b="-13333"/>
                </a:stretch>
              </a:blipFill>
            </p:spPr>
            <p:txBody>
              <a:bodyPr/>
              <a:lstStyle/>
              <a:p>
                <a:r>
                  <a:rPr lang="en-US">
                    <a:noFill/>
                  </a:rPr>
                  <a:t> </a:t>
                </a:r>
              </a:p>
            </p:txBody>
          </p:sp>
        </mc:Fallback>
      </mc:AlternateContent>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633357080"/>
              </p:ext>
            </p:extLst>
          </p:nvPr>
        </p:nvGraphicFramePr>
        <p:xfrm>
          <a:off x="3360738" y="4086998"/>
          <a:ext cx="2040794" cy="1399402"/>
        </p:xfrm>
        <a:graphic>
          <a:graphicData uri="http://schemas.openxmlformats.org/presentationml/2006/ole">
            <mc:AlternateContent xmlns:mc="http://schemas.openxmlformats.org/markup-compatibility/2006">
              <mc:Choice xmlns:v="urn:schemas-microsoft-com:vml" Requires="v">
                <p:oleObj spid="_x0000_s60937" name="Equation" r:id="rId8" imgW="1333500" imgH="914400" progId="Equation.DSMT4">
                  <p:embed/>
                </p:oleObj>
              </mc:Choice>
              <mc:Fallback>
                <p:oleObj name="Equation" r:id="rId8" imgW="1333500" imgH="91440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0738" y="4086998"/>
                        <a:ext cx="2040794" cy="1399402"/>
                      </a:xfrm>
                      <a:prstGeom prst="rect">
                        <a:avLst/>
                      </a:prstGeom>
                      <a:noFill/>
                    </p:spPr>
                  </p:pic>
                </p:oleObj>
              </mc:Fallback>
            </mc:AlternateContent>
          </a:graphicData>
        </a:graphic>
      </p:graphicFrame>
      <p:sp>
        <p:nvSpPr>
          <p:cNvPr id="11" name="Rectangle 10"/>
          <p:cNvSpPr/>
          <p:nvPr/>
        </p:nvSpPr>
        <p:spPr>
          <a:xfrm>
            <a:off x="1143000" y="5754469"/>
            <a:ext cx="65532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Tree>
    <p:extLst>
      <p:ext uri="{BB962C8B-B14F-4D97-AF65-F5344CB8AC3E}">
        <p14:creationId xmlns:p14="http://schemas.microsoft.com/office/powerpoint/2010/main" val="354278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122</a:t>
            </a:fld>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288164476"/>
              </p:ext>
            </p:extLst>
          </p:nvPr>
        </p:nvGraphicFramePr>
        <p:xfrm>
          <a:off x="2438399" y="304800"/>
          <a:ext cx="1889125" cy="1295400"/>
        </p:xfrm>
        <a:graphic>
          <a:graphicData uri="http://schemas.openxmlformats.org/presentationml/2006/ole">
            <mc:AlternateContent xmlns:mc="http://schemas.openxmlformats.org/markup-compatibility/2006">
              <mc:Choice xmlns:v="urn:schemas-microsoft-com:vml" Requires="v">
                <p:oleObj spid="_x0000_s61954" name="Equation" r:id="rId3" imgW="1333500" imgH="914400" progId="Equation.DSMT4">
                  <p:embed/>
                </p:oleObj>
              </mc:Choice>
              <mc:Fallback>
                <p:oleObj name="Equation" r:id="rId3" imgW="13335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399" y="304800"/>
                        <a:ext cx="1889125" cy="129540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5" name="TextBox 4"/>
              <p:cNvSpPr txBox="1"/>
              <p:nvPr/>
            </p:nvSpPr>
            <p:spPr>
              <a:xfrm>
                <a:off x="1449104" y="713601"/>
                <a:ext cx="8368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449104" y="713601"/>
                <a:ext cx="836896" cy="276999"/>
              </a:xfrm>
              <a:prstGeom prst="rect">
                <a:avLst/>
              </a:prstGeom>
              <a:blipFill rotWithShape="0">
                <a:blip r:embed="rId5"/>
                <a:stretch>
                  <a:fillRect r="-1460" b="-13043"/>
                </a:stretch>
              </a:blipFill>
            </p:spPr>
            <p:txBody>
              <a:bodyPr/>
              <a:lstStyle/>
              <a:p>
                <a:r>
                  <a:rPr lang="en-US">
                    <a:noFill/>
                  </a:rPr>
                  <a:t> </a:t>
                </a:r>
              </a:p>
            </p:txBody>
          </p:sp>
        </mc:Fallback>
      </mc:AlternateContent>
      <p:sp>
        <p:nvSpPr>
          <p:cNvPr id="6" name="Rectangle 5"/>
          <p:cNvSpPr/>
          <p:nvPr/>
        </p:nvSpPr>
        <p:spPr>
          <a:xfrm>
            <a:off x="1676400" y="1981200"/>
            <a:ext cx="3259226"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814499640"/>
              </p:ext>
            </p:extLst>
          </p:nvPr>
        </p:nvGraphicFramePr>
        <p:xfrm>
          <a:off x="2716210" y="2426731"/>
          <a:ext cx="1855790" cy="1272542"/>
        </p:xfrm>
        <a:graphic>
          <a:graphicData uri="http://schemas.openxmlformats.org/presentationml/2006/ole">
            <mc:AlternateContent xmlns:mc="http://schemas.openxmlformats.org/markup-compatibility/2006">
              <mc:Choice xmlns:v="urn:schemas-microsoft-com:vml" Requires="v">
                <p:oleObj spid="_x0000_s61955" name="Equation" r:id="rId6" imgW="1333500" imgH="914400" progId="Equation.DSMT4">
                  <p:embed/>
                </p:oleObj>
              </mc:Choice>
              <mc:Fallback>
                <p:oleObj name="Equation" r:id="rId6" imgW="1333500" imgH="9144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6210" y="2426731"/>
                        <a:ext cx="1855790" cy="1272542"/>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TextBox 8"/>
              <p:cNvSpPr txBox="1"/>
              <p:nvPr/>
            </p:nvSpPr>
            <p:spPr>
              <a:xfrm>
                <a:off x="1753904" y="2847201"/>
                <a:ext cx="8368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753904" y="2847201"/>
                <a:ext cx="836896" cy="276999"/>
              </a:xfrm>
              <a:prstGeom prst="rect">
                <a:avLst/>
              </a:prstGeom>
              <a:blipFill rotWithShape="0">
                <a:blip r:embed="rId5"/>
                <a:stretch>
                  <a:fillRect r="-1460" b="-13043"/>
                </a:stretch>
              </a:blipFill>
            </p:spPr>
            <p:txBody>
              <a:bodyPr/>
              <a:lstStyle/>
              <a:p>
                <a:r>
                  <a:rPr lang="en-US">
                    <a:noFill/>
                  </a:rPr>
                  <a:t> </a:t>
                </a:r>
              </a:p>
            </p:txBody>
          </p:sp>
        </mc:Fallback>
      </mc:AlternateContent>
      <p:sp>
        <p:nvSpPr>
          <p:cNvPr id="10" name="Rectangle 9"/>
          <p:cNvSpPr/>
          <p:nvPr/>
        </p:nvSpPr>
        <p:spPr>
          <a:xfrm>
            <a:off x="1654558" y="3962400"/>
            <a:ext cx="3374642"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715149834"/>
              </p:ext>
            </p:extLst>
          </p:nvPr>
        </p:nvGraphicFramePr>
        <p:xfrm>
          <a:off x="2852336" y="4416681"/>
          <a:ext cx="1796148" cy="1231644"/>
        </p:xfrm>
        <a:graphic>
          <a:graphicData uri="http://schemas.openxmlformats.org/presentationml/2006/ole">
            <mc:AlternateContent xmlns:mc="http://schemas.openxmlformats.org/markup-compatibility/2006">
              <mc:Choice xmlns:v="urn:schemas-microsoft-com:vml" Requires="v">
                <p:oleObj spid="_x0000_s61956" name="Equation" r:id="rId8" imgW="1333500" imgH="914400" progId="Equation.DSMT4">
                  <p:embed/>
                </p:oleObj>
              </mc:Choice>
              <mc:Fallback>
                <p:oleObj name="Equation" r:id="rId8" imgW="1333500" imgH="914400"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2336" y="4416681"/>
                        <a:ext cx="1796148" cy="123164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3" name="TextBox 12"/>
              <p:cNvSpPr txBox="1"/>
              <p:nvPr/>
            </p:nvSpPr>
            <p:spPr>
              <a:xfrm>
                <a:off x="1906304" y="4904601"/>
                <a:ext cx="8368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906304" y="4904601"/>
                <a:ext cx="836896" cy="276999"/>
              </a:xfrm>
              <a:prstGeom prst="rect">
                <a:avLst/>
              </a:prstGeom>
              <a:blipFill rotWithShape="0">
                <a:blip r:embed="rId10"/>
                <a:stretch>
                  <a:fillRect r="-1460" b="-13333"/>
                </a:stretch>
              </a:blipFill>
            </p:spPr>
            <p:txBody>
              <a:bodyPr/>
              <a:lstStyle/>
              <a:p>
                <a:r>
                  <a:rPr lang="en-US">
                    <a:noFill/>
                  </a:rPr>
                  <a:t> </a:t>
                </a:r>
              </a:p>
            </p:txBody>
          </p:sp>
        </mc:Fallback>
      </mc:AlternateContent>
      <p:sp>
        <p:nvSpPr>
          <p:cNvPr id="14" name="Rectangle 13"/>
          <p:cNvSpPr/>
          <p:nvPr/>
        </p:nvSpPr>
        <p:spPr>
          <a:xfrm>
            <a:off x="2133600" y="6096000"/>
            <a:ext cx="257634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which is in Echelon form.</a:t>
            </a:r>
            <a:endParaRPr lang="en-US" dirty="0"/>
          </a:p>
        </p:txBody>
      </p:sp>
    </p:spTree>
    <p:extLst>
      <p:ext uri="{BB962C8B-B14F-4D97-AF65-F5344CB8AC3E}">
        <p14:creationId xmlns:p14="http://schemas.microsoft.com/office/powerpoint/2010/main" val="121061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3" grpId="0"/>
      <p:bldP spid="1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123</a:t>
            </a:fld>
            <a:endParaRPr lang="en-US"/>
          </a:p>
        </p:txBody>
      </p:sp>
      <p:sp>
        <p:nvSpPr>
          <p:cNvPr id="3" name="Rectangle 2"/>
          <p:cNvSpPr/>
          <p:nvPr/>
        </p:nvSpPr>
        <p:spPr>
          <a:xfrm>
            <a:off x="1219200" y="457200"/>
            <a:ext cx="63246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Here </a:t>
            </a:r>
            <a:r>
              <a:rPr lang="en-US" dirty="0">
                <a:latin typeface="Symbol" panose="05050102010706020507" pitchFamily="18" charset="2"/>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(A) = 3 = The number of non-zero rows of the equivalent A.</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1524000" y="1066800"/>
                <a:ext cx="6379760" cy="504818"/>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rPr>
                      <m:t>𝜌</m:t>
                    </m:r>
                    <m:r>
                      <a:rPr lang="en-US" i="1" smtClean="0">
                        <a:latin typeface="Cambria Math" panose="02040503050406030204" pitchFamily="18" charset="0"/>
                        <a:ea typeface="Cambria Math" panose="02040503050406030204" pitchFamily="18" charset="0"/>
                        <a:cs typeface="Gautami" panose="020B0502040204020203" pitchFamily="34" charset="0"/>
                      </a:rPr>
                      <m:t>(</m:t>
                    </m:r>
                    <m:d>
                      <m:dPr>
                        <m:begChr m:val="["/>
                        <m:endChr m:val="]"/>
                        <m:ctrlPr>
                          <a:rPr lang="en-US" i="1">
                            <a:latin typeface="Cambria Math" panose="02040503050406030204" pitchFamily="18" charset="0"/>
                            <a:ea typeface="Cambria Math" panose="02040503050406030204" pitchFamily="18" charset="0"/>
                            <a:cs typeface="Gautami" panose="020B0502040204020203" pitchFamily="34" charset="0"/>
                          </a:rPr>
                        </m:ctrlPr>
                      </m:dPr>
                      <m:e>
                        <m:f>
                          <m:fPr>
                            <m:ctrlPr>
                              <a:rPr lang="en-US" i="1">
                                <a:latin typeface="Cambria Math" panose="02040503050406030204" pitchFamily="18" charset="0"/>
                                <a:ea typeface="Cambria Math" panose="02040503050406030204" pitchFamily="18" charset="0"/>
                                <a:cs typeface="Gautami" panose="020B0502040204020203" pitchFamily="34" charset="0"/>
                              </a:rPr>
                            </m:ctrlPr>
                          </m:fPr>
                          <m:num>
                            <m:r>
                              <a:rPr lang="en-US" i="1">
                                <a:latin typeface="Cambria Math" panose="02040503050406030204" pitchFamily="18" charset="0"/>
                                <a:ea typeface="Cambria Math" panose="02040503050406030204" pitchFamily="18" charset="0"/>
                                <a:cs typeface="Gautami" panose="020B0502040204020203" pitchFamily="34" charset="0"/>
                              </a:rPr>
                              <m:t>𝐴</m:t>
                            </m:r>
                          </m:num>
                          <m:den>
                            <m:r>
                              <a:rPr lang="en-US" i="1">
                                <a:latin typeface="Cambria Math" panose="02040503050406030204" pitchFamily="18" charset="0"/>
                                <a:ea typeface="Cambria Math" panose="02040503050406030204" pitchFamily="18" charset="0"/>
                                <a:cs typeface="Gautami" panose="020B0502040204020203" pitchFamily="34" charset="0"/>
                              </a:rPr>
                              <m:t>𝐵</m:t>
                            </m:r>
                          </m:den>
                        </m:f>
                      </m:e>
                    </m:d>
                    <m:r>
                      <a:rPr lang="en-US" i="1">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t> </a:t>
                </a:r>
                <a:r>
                  <a:rPr lang="en-US" dirty="0"/>
                  <a:t>= 3 = the number of non-zero rows of the </a:t>
                </a:r>
                <a:r>
                  <a:rPr lang="en-US" dirty="0" smtClean="0"/>
                  <a:t>equivalent </a:t>
                </a:r>
                <a14:m>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oMath>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524000" y="1066800"/>
                <a:ext cx="6379760" cy="504818"/>
              </a:xfrm>
              <a:prstGeom prst="rect">
                <a:avLst/>
              </a:prstGeom>
              <a:blipFill rotWithShape="0">
                <a:blip r:embed="rId3"/>
                <a:stretch>
                  <a:fillRect b="-60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24000" y="1840468"/>
                <a:ext cx="5282536" cy="504818"/>
              </a:xfrm>
              <a:prstGeom prst="rect">
                <a:avLst/>
              </a:prstGeom>
            </p:spPr>
            <p:txBody>
              <a:bodyPr wrap="none">
                <a:spAutoFit/>
              </a:bodyPr>
              <a:lstStyle/>
              <a:p>
                <a:r>
                  <a:rPr lang="en-US" dirty="0" err="1" smtClean="0">
                    <a:latin typeface="Times New Roman" panose="02020603050405020304" pitchFamily="18" charset="0"/>
                    <a:ea typeface="Times New Roman" panose="02020603050405020304" pitchFamily="18" charset="0"/>
                    <a:cs typeface="Gautami" panose="020B0502040204020203" pitchFamily="34" charset="0"/>
                  </a:rPr>
                  <a:t>i.e</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Symbol" panose="05050102010706020507" pitchFamily="18" charset="2"/>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cs typeface="Gautami" panose="020B0502040204020203" pitchFamily="34" charset="0"/>
                      </a:rPr>
                      <m:t>𝜌</m:t>
                    </m:r>
                    <m:r>
                      <a:rPr lang="en-US" i="1">
                        <a:latin typeface="Cambria Math" panose="02040503050406030204" pitchFamily="18" charset="0"/>
                        <a:ea typeface="Cambria Math" panose="02040503050406030204" pitchFamily="18" charset="0"/>
                        <a:cs typeface="Gautami" panose="020B0502040204020203" pitchFamily="34" charset="0"/>
                      </a:rPr>
                      <m:t>(</m:t>
                    </m:r>
                    <m:d>
                      <m:dPr>
                        <m:begChr m:val="["/>
                        <m:endChr m:val="]"/>
                        <m:ctrlPr>
                          <a:rPr lang="en-US" i="1">
                            <a:latin typeface="Cambria Math" panose="02040503050406030204" pitchFamily="18" charset="0"/>
                            <a:ea typeface="Cambria Math" panose="02040503050406030204" pitchFamily="18" charset="0"/>
                            <a:cs typeface="Gautami" panose="020B0502040204020203" pitchFamily="34" charset="0"/>
                          </a:rPr>
                        </m:ctrlPr>
                      </m:dPr>
                      <m:e>
                        <m:f>
                          <m:fPr>
                            <m:ctrlPr>
                              <a:rPr lang="en-US" i="1">
                                <a:latin typeface="Cambria Math" panose="02040503050406030204" pitchFamily="18" charset="0"/>
                                <a:ea typeface="Cambria Math" panose="02040503050406030204" pitchFamily="18" charset="0"/>
                                <a:cs typeface="Gautami" panose="020B0502040204020203" pitchFamily="34" charset="0"/>
                              </a:rPr>
                            </m:ctrlPr>
                          </m:fPr>
                          <m:num>
                            <m:r>
                              <a:rPr lang="en-US" i="1">
                                <a:latin typeface="Cambria Math" panose="02040503050406030204" pitchFamily="18" charset="0"/>
                                <a:ea typeface="Cambria Math" panose="02040503050406030204" pitchFamily="18" charset="0"/>
                                <a:cs typeface="Gautami" panose="020B0502040204020203" pitchFamily="34" charset="0"/>
                              </a:rPr>
                              <m:t>𝐴</m:t>
                            </m:r>
                          </m:num>
                          <m:den>
                            <m:r>
                              <a:rPr lang="en-US" i="1">
                                <a:latin typeface="Cambria Math" panose="02040503050406030204" pitchFamily="18" charset="0"/>
                                <a:ea typeface="Cambria Math" panose="02040503050406030204" pitchFamily="18" charset="0"/>
                                <a:cs typeface="Gautami" panose="020B0502040204020203" pitchFamily="34" charset="0"/>
                              </a:rPr>
                              <m:t>𝐵</m:t>
                            </m:r>
                          </m:den>
                        </m:f>
                      </m:e>
                    </m:d>
                    <m:r>
                      <a:rPr lang="en-US" i="1">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t>= 3 = n </a:t>
                </a:r>
                <a:r>
                  <a:rPr lang="en-US" dirty="0" err="1"/>
                  <a:t>i.e</a:t>
                </a:r>
                <a:r>
                  <a:rPr lang="en-US" dirty="0"/>
                  <a:t> the number of unknowns.</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1524000" y="1840468"/>
                <a:ext cx="5282536" cy="504818"/>
              </a:xfrm>
              <a:prstGeom prst="rect">
                <a:avLst/>
              </a:prstGeom>
              <a:blipFill rotWithShape="0">
                <a:blip r:embed="rId4"/>
                <a:stretch>
                  <a:fillRect l="-923" b="-6024"/>
                </a:stretch>
              </a:blipFill>
            </p:spPr>
            <p:txBody>
              <a:bodyPr/>
              <a:lstStyle/>
              <a:p>
                <a:r>
                  <a:rPr lang="en-US">
                    <a:noFill/>
                  </a:rPr>
                  <a:t> </a:t>
                </a:r>
              </a:p>
            </p:txBody>
          </p:sp>
        </mc:Fallback>
      </mc:AlternateContent>
      <p:sp>
        <p:nvSpPr>
          <p:cNvPr id="6" name="Rectangle 5"/>
          <p:cNvSpPr/>
          <p:nvPr/>
        </p:nvSpPr>
        <p:spPr>
          <a:xfrm>
            <a:off x="914400" y="2554069"/>
            <a:ext cx="7239000" cy="646331"/>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So </a:t>
            </a:r>
            <a:r>
              <a:rPr lang="en-US" dirty="0">
                <a:latin typeface="Times New Roman" panose="02020603050405020304" pitchFamily="18" charset="0"/>
                <a:ea typeface="Times New Roman" panose="02020603050405020304" pitchFamily="18" charset="0"/>
                <a:cs typeface="Gautami" panose="020B0502040204020203" pitchFamily="34" charset="0"/>
              </a:rPr>
              <a:t>that the given system of equations is consistent and it contains a unique solution. Now the equivalent matrix equation of the given system AX = B is</a:t>
            </a:r>
            <a:endParaRPr lang="en-US"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360781219"/>
              </p:ext>
            </p:extLst>
          </p:nvPr>
        </p:nvGraphicFramePr>
        <p:xfrm>
          <a:off x="2747962" y="3380600"/>
          <a:ext cx="2351650" cy="1343800"/>
        </p:xfrm>
        <a:graphic>
          <a:graphicData uri="http://schemas.openxmlformats.org/presentationml/2006/ole">
            <mc:AlternateContent xmlns:mc="http://schemas.openxmlformats.org/markup-compatibility/2006">
              <mc:Choice xmlns:v="urn:schemas-microsoft-com:vml" Requires="v">
                <p:oleObj spid="_x0000_s62636" name="Equation" r:id="rId5" imgW="1600200" imgH="914400" progId="Equation.DSMT4">
                  <p:embed/>
                </p:oleObj>
              </mc:Choice>
              <mc:Fallback>
                <p:oleObj name="Equation" r:id="rId5" imgW="1600200" imgH="9144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7962" y="3380600"/>
                        <a:ext cx="2351650" cy="1343800"/>
                      </a:xfrm>
                      <a:prstGeom prst="rect">
                        <a:avLst/>
                      </a:prstGeom>
                      <a:noFill/>
                    </p:spPr>
                  </p:pic>
                </p:oleObj>
              </mc:Fallback>
            </mc:AlternateContent>
          </a:graphicData>
        </a:graphic>
      </p:graphicFrame>
      <p:sp>
        <p:nvSpPr>
          <p:cNvPr id="9" name="Rectangle 8"/>
          <p:cNvSpPr/>
          <p:nvPr/>
        </p:nvSpPr>
        <p:spPr>
          <a:xfrm>
            <a:off x="2133600" y="5122039"/>
            <a:ext cx="4572000" cy="1431161"/>
          </a:xfrm>
          <a:prstGeom prst="rect">
            <a:avLst/>
          </a:prstGeom>
        </p:spPr>
        <p:txBody>
          <a:bodyPr>
            <a:spAutoFit/>
          </a:bodyPr>
          <a:lstStyle/>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The equation can be written as</a:t>
            </a:r>
          </a:p>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 x + y + 2z = – 5…. (1)</a:t>
            </a:r>
          </a:p>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4y – 5z = – 7 …. (2)</a:t>
            </a:r>
          </a:p>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3z = 9 …. (3)</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2475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124</a:t>
            </a:fld>
            <a:endParaRPr lang="en-US"/>
          </a:p>
        </p:txBody>
      </p:sp>
      <p:sp>
        <p:nvSpPr>
          <p:cNvPr id="3" name="Rectangle 2"/>
          <p:cNvSpPr/>
          <p:nvPr/>
        </p:nvSpPr>
        <p:spPr>
          <a:xfrm>
            <a:off x="1447800" y="431899"/>
            <a:ext cx="5943600" cy="2062103"/>
          </a:xfrm>
          <a:prstGeom prst="rect">
            <a:avLst/>
          </a:prstGeom>
        </p:spPr>
        <p:txBody>
          <a:bodyPr wrap="square">
            <a:spAutoFit/>
          </a:bodyPr>
          <a:lstStyle/>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From (3); z = 3</a:t>
            </a:r>
          </a:p>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From (2); 4y = – 7 + 5z = – 7 + 15 = 8 – 7y = 2</a:t>
            </a:r>
          </a:p>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From (1); – x = – 5 – y – 2z = – 5 – 2 + 6 = – 1</a:t>
            </a:r>
          </a:p>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x = 1</a:t>
            </a:r>
          </a:p>
          <a:p>
            <a:pPr marL="360045" marR="0" indent="-360045" algn="just">
              <a:spcBef>
                <a:spcPts val="285"/>
              </a:spcBef>
              <a:spcAft>
                <a:spcPts val="28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x = 1, y = 2, z = 3 is the unique solution of the given system of equations.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762000" y="2613898"/>
            <a:ext cx="6629400" cy="1785104"/>
          </a:xfrm>
          <a:prstGeom prst="rect">
            <a:avLst/>
          </a:prstGeom>
        </p:spPr>
        <p:txBody>
          <a:bodyPr wrap="square">
            <a:spAutoFit/>
          </a:bodyPr>
          <a:lstStyle/>
          <a:p>
            <a:pPr marL="360045" marR="0" indent="-360045" algn="just">
              <a:spcBef>
                <a:spcPts val="405"/>
              </a:spcBef>
              <a:spcAft>
                <a:spcPts val="405"/>
              </a:spcAft>
              <a:tabLst>
                <a:tab pos="361950" algn="l"/>
                <a:tab pos="630555" algn="l"/>
                <a:tab pos="723900" algn="l"/>
                <a:tab pos="900430" algn="l"/>
                <a:tab pos="1122045" algn="l"/>
                <a:tab pos="1170305" algn="l"/>
              </a:tabLst>
            </a:pP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Ex.4.</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Determine for what values of a, b the simultaneous equations </a:t>
            </a:r>
            <a:b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b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x + y + z = 6, x + 2y + 3z = 10, x + 2y + </a:t>
            </a:r>
            <a:r>
              <a:rPr lang="en-US" dirty="0" err="1">
                <a:solidFill>
                  <a:srgbClr val="FF0000"/>
                </a:solidFill>
                <a:latin typeface="Times New Roman" panose="02020603050405020304" pitchFamily="18" charset="0"/>
                <a:ea typeface="Times New Roman" panose="02020603050405020304" pitchFamily="18" charset="0"/>
                <a:cs typeface="Gautami" panose="020B0502040204020203" pitchFamily="34" charset="0"/>
              </a:rPr>
              <a:t>az</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 b have </a:t>
            </a:r>
          </a:p>
          <a:p>
            <a:pPr marL="360045" marR="0" indent="-360045" algn="just">
              <a:spcBef>
                <a:spcPts val="405"/>
              </a:spcBef>
              <a:spcAft>
                <a:spcPts val="40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a:t>
            </a:r>
            <a:r>
              <a:rPr lang="en-US" dirty="0" err="1">
                <a:solidFill>
                  <a:srgbClr val="FF0000"/>
                </a:solidFill>
                <a:latin typeface="Times New Roman" panose="02020603050405020304" pitchFamily="18" charset="0"/>
                <a:ea typeface="Times New Roman" panose="02020603050405020304" pitchFamily="18" charset="0"/>
                <a:cs typeface="Gautami" panose="020B0502040204020203" pitchFamily="34" charset="0"/>
              </a:rPr>
              <a:t>i</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no solution</a:t>
            </a:r>
          </a:p>
          <a:p>
            <a:pPr marL="360045" marR="0" indent="-360045" algn="just">
              <a:spcBef>
                <a:spcPts val="405"/>
              </a:spcBef>
              <a:spcAft>
                <a:spcPts val="40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(ii) 	a unique solution  </a:t>
            </a:r>
          </a:p>
          <a:p>
            <a:pPr marL="360045" marR="0" indent="-360045" algn="just">
              <a:spcBef>
                <a:spcPts val="405"/>
              </a:spcBef>
              <a:spcAft>
                <a:spcPts val="40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(iii)	an infinite number of solutions.</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5" name="Rectangle 4"/>
          <p:cNvSpPr/>
          <p:nvPr/>
        </p:nvSpPr>
        <p:spPr>
          <a:xfrm>
            <a:off x="838200" y="4535269"/>
            <a:ext cx="7086600" cy="369332"/>
          </a:xfrm>
          <a:prstGeom prst="rect">
            <a:avLst/>
          </a:prstGeom>
        </p:spPr>
        <p:txBody>
          <a:bodyPr wrap="square">
            <a:spAutoFit/>
          </a:bodyPr>
          <a:lstStyle/>
          <a:p>
            <a:pPr marL="360045" marR="0" indent="-360045" algn="just">
              <a:spcBef>
                <a:spcPts val="405"/>
              </a:spcBef>
              <a:spcAft>
                <a:spcPts val="405"/>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		</a:t>
            </a:r>
            <a:r>
              <a:rPr lang="en-US" dirty="0">
                <a:latin typeface="Times New Roman" panose="02020603050405020304" pitchFamily="18" charset="0"/>
                <a:ea typeface="Times New Roman" panose="02020603050405020304" pitchFamily="18" charset="0"/>
                <a:cs typeface="Gautami" panose="020B0502040204020203" pitchFamily="34" charset="0"/>
              </a:rPr>
              <a:t>The matrix equation of the given system of equations is AX = B</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790712945"/>
              </p:ext>
            </p:extLst>
          </p:nvPr>
        </p:nvGraphicFramePr>
        <p:xfrm>
          <a:off x="904874" y="5086350"/>
          <a:ext cx="6943726" cy="1208088"/>
        </p:xfrm>
        <a:graphic>
          <a:graphicData uri="http://schemas.openxmlformats.org/presentationml/2006/ole">
            <mc:AlternateContent xmlns:mc="http://schemas.openxmlformats.org/markup-compatibility/2006">
              <mc:Choice xmlns:v="urn:schemas-microsoft-com:vml" Requires="v">
                <p:oleObj spid="_x0000_s63657" name="Equation" r:id="rId3" imgW="4089240" imgH="711000" progId="Equation.DSMT4">
                  <p:embed/>
                </p:oleObj>
              </mc:Choice>
              <mc:Fallback>
                <p:oleObj name="Equation" r:id="rId3" imgW="4089240" imgH="711000" progId="Equation.DSMT4">
                  <p:embed/>
                  <p:pic>
                    <p:nvPicPr>
                      <p:cNvPr id="0" name="Object 1"/>
                      <p:cNvPicPr>
                        <a:picLocks noChangeAspect="1" noChangeArrowheads="1"/>
                      </p:cNvPicPr>
                      <p:nvPr/>
                    </p:nvPicPr>
                    <p:blipFill>
                      <a:blip r:embed="rId4"/>
                      <a:srcRect/>
                      <a:stretch>
                        <a:fillRect/>
                      </a:stretch>
                    </p:blipFill>
                    <p:spPr bwMode="auto">
                      <a:xfrm>
                        <a:off x="904874" y="5086350"/>
                        <a:ext cx="6943726" cy="1208088"/>
                      </a:xfrm>
                      <a:prstGeom prst="rect">
                        <a:avLst/>
                      </a:prstGeom>
                      <a:noFill/>
                    </p:spPr>
                  </p:pic>
                </p:oleObj>
              </mc:Fallback>
            </mc:AlternateContent>
          </a:graphicData>
        </a:graphic>
      </p:graphicFrame>
    </p:spTree>
    <p:extLst>
      <p:ext uri="{BB962C8B-B14F-4D97-AF65-F5344CB8AC3E}">
        <p14:creationId xmlns:p14="http://schemas.microsoft.com/office/powerpoint/2010/main" val="33266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125</a:t>
            </a:fld>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908077913"/>
              </p:ext>
            </p:extLst>
          </p:nvPr>
        </p:nvGraphicFramePr>
        <p:xfrm>
          <a:off x="1762125" y="228600"/>
          <a:ext cx="2017713" cy="1066800"/>
        </p:xfrm>
        <a:graphic>
          <a:graphicData uri="http://schemas.openxmlformats.org/presentationml/2006/ole">
            <mc:AlternateContent xmlns:mc="http://schemas.openxmlformats.org/markup-compatibility/2006">
              <mc:Choice xmlns:v="urn:schemas-microsoft-com:vml" Requires="v">
                <p:oleObj spid="_x0000_s65185" name="Equation" r:id="rId3" imgW="1346040" imgH="711000" progId="Equation.DSMT4">
                  <p:embed/>
                </p:oleObj>
              </mc:Choice>
              <mc:Fallback>
                <p:oleObj name="Equation" r:id="rId3" imgW="1346040" imgH="711000" progId="Equation.DSMT4">
                  <p:embed/>
                  <p:pic>
                    <p:nvPicPr>
                      <p:cNvPr id="0" name="Object 1"/>
                      <p:cNvPicPr>
                        <a:picLocks noChangeAspect="1" noChangeArrowheads="1"/>
                      </p:cNvPicPr>
                      <p:nvPr/>
                    </p:nvPicPr>
                    <p:blipFill>
                      <a:blip r:embed="rId4"/>
                      <a:srcRect/>
                      <a:stretch>
                        <a:fillRect/>
                      </a:stretch>
                    </p:blipFill>
                    <p:spPr bwMode="auto">
                      <a:xfrm>
                        <a:off x="1762125" y="228600"/>
                        <a:ext cx="2017713" cy="1066800"/>
                      </a:xfrm>
                      <a:prstGeom prst="rect">
                        <a:avLst/>
                      </a:prstGeom>
                      <a:noFill/>
                    </p:spPr>
                  </p:pic>
                </p:oleObj>
              </mc:Fallback>
            </mc:AlternateContent>
          </a:graphicData>
        </a:graphic>
      </p:graphicFrame>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99363262"/>
              </p:ext>
            </p:extLst>
          </p:nvPr>
        </p:nvGraphicFramePr>
        <p:xfrm>
          <a:off x="1000125" y="1500188"/>
          <a:ext cx="4968875" cy="1166812"/>
        </p:xfrm>
        <a:graphic>
          <a:graphicData uri="http://schemas.openxmlformats.org/presentationml/2006/ole">
            <mc:AlternateContent xmlns:mc="http://schemas.openxmlformats.org/markup-compatibility/2006">
              <mc:Choice xmlns:v="urn:schemas-microsoft-com:vml" Requires="v">
                <p:oleObj spid="_x0000_s65186" name="Equation" r:id="rId5" imgW="3047760" imgH="711000" progId="Equation.DSMT4">
                  <p:embed/>
                </p:oleObj>
              </mc:Choice>
              <mc:Fallback>
                <p:oleObj name="Equation" r:id="rId5" imgW="3047760" imgH="711000" progId="Equation.DSMT4">
                  <p:embed/>
                  <p:pic>
                    <p:nvPicPr>
                      <p:cNvPr id="0" name="Object 3"/>
                      <p:cNvPicPr>
                        <a:picLocks noChangeAspect="1" noChangeArrowheads="1"/>
                      </p:cNvPicPr>
                      <p:nvPr/>
                    </p:nvPicPr>
                    <p:blipFill>
                      <a:blip r:embed="rId6"/>
                      <a:srcRect/>
                      <a:stretch>
                        <a:fillRect/>
                      </a:stretch>
                    </p:blipFill>
                    <p:spPr bwMode="auto">
                      <a:xfrm>
                        <a:off x="1000125" y="1500188"/>
                        <a:ext cx="4968875" cy="1166812"/>
                      </a:xfrm>
                      <a:prstGeom prst="rect">
                        <a:avLst/>
                      </a:prstGeom>
                      <a:noFill/>
                    </p:spPr>
                  </p:pic>
                </p:oleObj>
              </mc:Fallback>
            </mc:AlternateContent>
          </a:graphicData>
        </a:graphic>
      </p:graphicFrame>
      <p:sp>
        <p:nvSpPr>
          <p:cNvPr id="7" name="Rectangle 6"/>
          <p:cNvSpPr/>
          <p:nvPr/>
        </p:nvSpPr>
        <p:spPr>
          <a:xfrm>
            <a:off x="1143000" y="2983468"/>
            <a:ext cx="447430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800670351"/>
              </p:ext>
            </p:extLst>
          </p:nvPr>
        </p:nvGraphicFramePr>
        <p:xfrm>
          <a:off x="2408600" y="3452812"/>
          <a:ext cx="3044191" cy="1119188"/>
        </p:xfrm>
        <a:graphic>
          <a:graphicData uri="http://schemas.openxmlformats.org/presentationml/2006/ole">
            <mc:AlternateContent xmlns:mc="http://schemas.openxmlformats.org/markup-compatibility/2006">
              <mc:Choice xmlns:v="urn:schemas-microsoft-com:vml" Requires="v">
                <p:oleObj spid="_x0000_s65187" name="Equation" r:id="rId7" imgW="1943100" imgH="711200" progId="Equation.DSMT4">
                  <p:embed/>
                </p:oleObj>
              </mc:Choice>
              <mc:Fallback>
                <p:oleObj name="Equation" r:id="rId7" imgW="1943100" imgH="7112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8600" y="3452812"/>
                        <a:ext cx="3044191" cy="1119188"/>
                      </a:xfrm>
                      <a:prstGeom prst="rect">
                        <a:avLst/>
                      </a:prstGeom>
                      <a:noFill/>
                    </p:spPr>
                  </p:pic>
                </p:oleObj>
              </mc:Fallback>
            </mc:AlternateContent>
          </a:graphicData>
        </a:graphic>
      </p:graphicFrame>
      <p:sp>
        <p:nvSpPr>
          <p:cNvPr id="10" name="Rectangle 9"/>
          <p:cNvSpPr/>
          <p:nvPr/>
        </p:nvSpPr>
        <p:spPr>
          <a:xfrm>
            <a:off x="2362200" y="4800600"/>
            <a:ext cx="325922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1" name="Rectangle 8"/>
          <p:cNvSpPr>
            <a:spLocks noChangeArrowheads="1"/>
          </p:cNvSpPr>
          <p:nvPr/>
        </p:nvSpPr>
        <p:spPr bwMode="auto">
          <a:xfrm>
            <a:off x="-23813" y="957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15379183"/>
              </p:ext>
            </p:extLst>
          </p:nvPr>
        </p:nvGraphicFramePr>
        <p:xfrm>
          <a:off x="2356213" y="5396389"/>
          <a:ext cx="3501184" cy="1221343"/>
        </p:xfrm>
        <a:graphic>
          <a:graphicData uri="http://schemas.openxmlformats.org/presentationml/2006/ole">
            <mc:AlternateContent xmlns:mc="http://schemas.openxmlformats.org/markup-compatibility/2006">
              <mc:Choice xmlns:v="urn:schemas-microsoft-com:vml" Requires="v">
                <p:oleObj spid="_x0000_s65188" name="Equation" r:id="rId9" imgW="2044700" imgH="711200" progId="Equation.DSMT4">
                  <p:embed/>
                </p:oleObj>
              </mc:Choice>
              <mc:Fallback>
                <p:oleObj name="Equation" r:id="rId9" imgW="2044700" imgH="7112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6213" y="5396389"/>
                        <a:ext cx="3501184" cy="1221343"/>
                      </a:xfrm>
                      <a:prstGeom prst="rect">
                        <a:avLst/>
                      </a:prstGeom>
                      <a:noFill/>
                    </p:spPr>
                  </p:pic>
                </p:oleObj>
              </mc:Fallback>
            </mc:AlternateContent>
          </a:graphicData>
        </a:graphic>
      </p:graphicFrame>
    </p:spTree>
    <p:extLst>
      <p:ext uri="{BB962C8B-B14F-4D97-AF65-F5344CB8AC3E}">
        <p14:creationId xmlns:p14="http://schemas.microsoft.com/office/powerpoint/2010/main" val="38706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126</a:t>
            </a:fld>
            <a:endParaRPr lang="en-US"/>
          </a:p>
        </p:txBody>
      </p:sp>
      <mc:AlternateContent xmlns:mc="http://schemas.openxmlformats.org/markup-compatibility/2006" xmlns:a14="http://schemas.microsoft.com/office/drawing/2010/main">
        <mc:Choice Requires="a14">
          <p:sp>
            <p:nvSpPr>
              <p:cNvPr id="3" name="Rectangle 2"/>
              <p:cNvSpPr/>
              <p:nvPr/>
            </p:nvSpPr>
            <p:spPr>
              <a:xfrm>
                <a:off x="533400" y="381000"/>
                <a:ext cx="5791200" cy="1354217"/>
              </a:xfrm>
              <a:prstGeom prst="rect">
                <a:avLst/>
              </a:prstGeom>
            </p:spPr>
            <p:txBody>
              <a:bodyPr wrap="square">
                <a:spAutoFit/>
              </a:bodyPr>
              <a:lstStyle/>
              <a:p>
                <a:pPr marL="360045" marR="0" indent="-360045" algn="just">
                  <a:spcBef>
                    <a:spcPts val="405"/>
                  </a:spcBef>
                  <a:spcAft>
                    <a:spcPts val="405"/>
                  </a:spcAft>
                  <a:tabLst>
                    <a:tab pos="361950" algn="l"/>
                    <a:tab pos="630555" algn="l"/>
                    <a:tab pos="723900" algn="l"/>
                    <a:tab pos="900430" algn="l"/>
                    <a:tab pos="1122045" algn="l"/>
                    <a:tab pos="1170305" algn="l"/>
                  </a:tabLst>
                </a:pPr>
                <a:r>
                  <a:rPr lang="en-US" spc="-20" dirty="0" smtClean="0">
                    <a:latin typeface="Times New Roman" panose="02020603050405020304" pitchFamily="18" charset="0"/>
                    <a:ea typeface="Times New Roman" panose="02020603050405020304" pitchFamily="18" charset="0"/>
                    <a:cs typeface="Gautami" panose="020B0502040204020203" pitchFamily="34" charset="0"/>
                  </a:rPr>
                  <a:t>Now the nature of the system is depends up on the values of a and b.</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360045" marR="0" indent="-360045" algn="just">
                  <a:spcBef>
                    <a:spcPts val="405"/>
                  </a:spcBef>
                  <a:spcAft>
                    <a:spcPts val="40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If a = 3 and b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0, we have </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Rank </a:t>
                </a:r>
                <a:r>
                  <a:rPr lang="en-US" dirty="0">
                    <a:latin typeface="Times New Roman" panose="02020603050405020304" pitchFamily="18" charset="0"/>
                    <a:ea typeface="Times New Roman" panose="02020603050405020304" pitchFamily="18" charset="0"/>
                    <a:cs typeface="Gautami" panose="020B0502040204020203" pitchFamily="34" charset="0"/>
                  </a:rPr>
                  <a:t>of A = 2 and Rank of </a:t>
                </a:r>
                <a14:m>
                  <m:oMath xmlns:m="http://schemas.openxmlformats.org/officeDocument/2006/math">
                    <m:d>
                      <m:dPr>
                        <m:begChr m:val="["/>
                        <m:endChr m:val="]"/>
                        <m:ctrlPr>
                          <a:rPr lang="en-US" i="1" smtClean="0">
                            <a:latin typeface="Cambria Math" panose="02040503050406030204" pitchFamily="18" charset="0"/>
                            <a:cs typeface="Gautami" panose="020B0502040204020203" pitchFamily="34" charset="0"/>
                          </a:rPr>
                        </m:ctrlPr>
                      </m:dPr>
                      <m:e>
                        <m:r>
                          <a:rPr lang="en-US" b="0" i="1" smtClean="0">
                            <a:latin typeface="Cambria Math" panose="02040503050406030204" pitchFamily="18" charset="0"/>
                            <a:cs typeface="Gautami" panose="020B0502040204020203" pitchFamily="34" charset="0"/>
                          </a:rPr>
                          <m:t>𝐴</m:t>
                        </m:r>
                        <m:r>
                          <a:rPr lang="en-US" b="0" i="1" smtClean="0">
                            <a:latin typeface="Cambria Math" panose="02040503050406030204" pitchFamily="18" charset="0"/>
                            <a:cs typeface="Gautami" panose="020B0502040204020203" pitchFamily="34" charset="0"/>
                          </a:rPr>
                          <m:t>:</m:t>
                        </m:r>
                        <m:r>
                          <a:rPr lang="en-US" b="0" i="1" smtClean="0">
                            <a:latin typeface="Cambria Math" panose="02040503050406030204" pitchFamily="18" charset="0"/>
                            <a:cs typeface="Gautami" panose="020B0502040204020203" pitchFamily="34" charset="0"/>
                          </a:rPr>
                          <m:t>𝐵</m:t>
                        </m:r>
                      </m:e>
                    </m:d>
                  </m:oMath>
                </a14:m>
                <a:r>
                  <a:rPr lang="en-US" dirty="0" smtClean="0"/>
                  <a:t> </a:t>
                </a:r>
                <a:r>
                  <a:rPr lang="en-US" dirty="0"/>
                  <a:t>= 3</a:t>
                </a:r>
              </a:p>
            </p:txBody>
          </p:sp>
        </mc:Choice>
        <mc:Fallback xmlns="">
          <p:sp>
            <p:nvSpPr>
              <p:cNvPr id="3" name="Rectangle 2"/>
              <p:cNvSpPr>
                <a:spLocks noRot="1" noChangeAspect="1" noMove="1" noResize="1" noEditPoints="1" noAdjustHandles="1" noChangeArrowheads="1" noChangeShapeType="1" noTextEdit="1"/>
              </p:cNvSpPr>
              <p:nvPr/>
            </p:nvSpPr>
            <p:spPr>
              <a:xfrm>
                <a:off x="533400" y="381000"/>
                <a:ext cx="5791200" cy="1354217"/>
              </a:xfrm>
              <a:prstGeom prst="rect">
                <a:avLst/>
              </a:prstGeom>
              <a:blipFill rotWithShape="0">
                <a:blip r:embed="rId2"/>
                <a:stretch>
                  <a:fillRect l="-947" t="-2703" r="-842" b="-58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85800" y="1905000"/>
                <a:ext cx="6895927" cy="923330"/>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Rank of A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Rank </a:t>
                </a:r>
                <a:r>
                  <a:rPr lang="en-US" dirty="0" smtClean="0">
                    <a:latin typeface="Times New Roman" panose="02020603050405020304" pitchFamily="18" charset="0"/>
                    <a:ea typeface="Times New Roman" panose="02020603050405020304" pitchFamily="18" charset="0"/>
                    <a:cs typeface="Gautami" panose="020B0502040204020203" pitchFamily="34" charset="0"/>
                  </a:rPr>
                  <a:t>of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t>. So that the given system is inconsistent </a:t>
                </a:r>
              </a:p>
              <a:p>
                <a:r>
                  <a:rPr lang="en-US" dirty="0" err="1"/>
                  <a:t>i.e</a:t>
                </a:r>
                <a:r>
                  <a:rPr lang="en-US" dirty="0"/>
                  <a:t> it possesses no solution.</a:t>
                </a:r>
              </a:p>
              <a:p>
                <a:r>
                  <a:rPr lang="en-US" dirty="0"/>
                  <a:t>Thus the given system has no solution. </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685800" y="1905000"/>
                <a:ext cx="6895927" cy="923330"/>
              </a:xfrm>
              <a:prstGeom prst="rect">
                <a:avLst/>
              </a:prstGeom>
              <a:blipFill rotWithShape="0">
                <a:blip r:embed="rId3"/>
                <a:stretch>
                  <a:fillRect l="-796" t="-5298" b="-92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85800" y="3124200"/>
                <a:ext cx="7010400" cy="2031325"/>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(ii) If </a:t>
                </a:r>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3 </a:t>
                </a:r>
                <a:r>
                  <a:rPr lang="en-US" dirty="0" smtClean="0">
                    <a:latin typeface="Times New Roman" panose="02020603050405020304" pitchFamily="18" charset="0"/>
                    <a:ea typeface="Times New Roman" panose="02020603050405020304" pitchFamily="18" charset="0"/>
                    <a:cs typeface="Gautami" panose="020B0502040204020203" pitchFamily="34" charset="0"/>
                  </a:rPr>
                  <a:t>and </a:t>
                </a:r>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rPr>
                      <m:t>∀</m:t>
                    </m:r>
                    <m:r>
                      <a:rPr lang="en-US" b="0" i="1" smtClean="0">
                        <a:latin typeface="Cambria Math" panose="02040503050406030204" pitchFamily="18" charset="0"/>
                        <a:ea typeface="Cambria Math" panose="02040503050406030204" pitchFamily="18" charset="0"/>
                        <a:cs typeface="Gautami" panose="020B0502040204020203" pitchFamily="34" charset="0"/>
                      </a:rPr>
                      <m:t>𝑏</m:t>
                    </m:r>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t>we have</a:t>
                </a:r>
              </a:p>
              <a:p>
                <a:r>
                  <a:rPr lang="en-US" dirty="0"/>
                  <a:t> </a:t>
                </a:r>
                <a:r>
                  <a:rPr lang="en-US" dirty="0" smtClean="0"/>
                  <a:t>      Rank </a:t>
                </a:r>
                <a:r>
                  <a:rPr lang="en-US" dirty="0"/>
                  <a:t>of A = 3 and rank of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a:t> = </a:t>
                </a:r>
                <a:r>
                  <a:rPr lang="en-US" dirty="0" smtClean="0"/>
                  <a:t>3</a:t>
                </a:r>
              </a:p>
              <a:p>
                <a:r>
                  <a:rPr lang="en-US" dirty="0" smtClean="0"/>
                  <a:t>        </a:t>
                </a:r>
                <a:r>
                  <a:rPr lang="en-US" dirty="0" err="1" smtClean="0"/>
                  <a:t>i.e</a:t>
                </a:r>
                <a:r>
                  <a:rPr lang="en-US" dirty="0" smtClean="0"/>
                  <a:t> </a:t>
                </a:r>
                <a:r>
                  <a:rPr lang="en-US" dirty="0"/>
                  <a:t>rank of A = rank of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a:t> = </a:t>
                </a:r>
                <a:r>
                  <a:rPr lang="en-US" dirty="0" smtClean="0"/>
                  <a:t>3 </a:t>
                </a:r>
                <a:r>
                  <a:rPr lang="en-US" dirty="0"/>
                  <a:t>= n </a:t>
                </a:r>
                <a:r>
                  <a:rPr lang="en-US" dirty="0" err="1"/>
                  <a:t>i.e</a:t>
                </a:r>
                <a:r>
                  <a:rPr lang="en-US" dirty="0"/>
                  <a:t> the number of unknowns. </a:t>
                </a:r>
                <a:endParaRPr lang="en-US" dirty="0" smtClean="0"/>
              </a:p>
              <a:p>
                <a:r>
                  <a:rPr lang="en-US" dirty="0" smtClean="0"/>
                  <a:t>So </a:t>
                </a:r>
                <a:r>
                  <a:rPr lang="en-US" dirty="0"/>
                  <a:t>that the given system is consist ant and since rank of A = 3 = n.  </a:t>
                </a:r>
                <a:endParaRPr lang="en-US" dirty="0" smtClean="0"/>
              </a:p>
              <a:p>
                <a:r>
                  <a:rPr lang="en-US" dirty="0" smtClean="0"/>
                  <a:t>Therefore </a:t>
                </a:r>
                <a:r>
                  <a:rPr lang="en-US" dirty="0"/>
                  <a:t>the given system possesses a unique solution. </a:t>
                </a:r>
                <a:endParaRPr lang="en-US" dirty="0" smtClean="0"/>
              </a:p>
              <a:p>
                <a:r>
                  <a:rPr lang="en-US" dirty="0" smtClean="0"/>
                  <a:t>Thus</a:t>
                </a:r>
                <a:r>
                  <a:rPr lang="en-US" dirty="0"/>
                  <a:t>, in thin case, the give system has a unique solution.</a:t>
                </a:r>
              </a:p>
              <a:p>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685800" y="3124200"/>
                <a:ext cx="7010400" cy="2031325"/>
              </a:xfrm>
              <a:prstGeom prst="rect">
                <a:avLst/>
              </a:prstGeom>
              <a:blipFill rotWithShape="0">
                <a:blip r:embed="rId4"/>
                <a:stretch>
                  <a:fillRect l="-783" t="-2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61999" y="5181600"/>
                <a:ext cx="6819727" cy="974626"/>
              </a:xfrm>
              <a:prstGeom prst="rect">
                <a:avLst/>
              </a:prstGeom>
            </p:spPr>
            <p:txBody>
              <a:bodyPr wrap="square">
                <a:spAutoFit/>
              </a:bodyPr>
              <a:lstStyle/>
              <a:p>
                <a:pPr marL="630555" marR="0" indent="-630555" algn="just">
                  <a:spcBef>
                    <a:spcPts val="405"/>
                  </a:spcBef>
                  <a:spcAft>
                    <a:spcPts val="405"/>
                  </a:spcAft>
                  <a:tabLst>
                    <a:tab pos="361950" algn="l"/>
                    <a:tab pos="630555" algn="l"/>
                    <a:tab pos="112204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(iii)	If a = 3 and b = 10, we have</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Rank </a:t>
                </a:r>
                <a:r>
                  <a:rPr lang="en-US" dirty="0">
                    <a:latin typeface="Times New Roman" panose="02020603050405020304" pitchFamily="18" charset="0"/>
                    <a:ea typeface="Times New Roman" panose="02020603050405020304" pitchFamily="18" charset="0"/>
                    <a:cs typeface="Gautami" panose="020B0502040204020203" pitchFamily="34" charset="0"/>
                  </a:rPr>
                  <a:t>of A = 2 and Rank of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a:t> </a:t>
                </a:r>
                <a:r>
                  <a:rPr lang="en-US" dirty="0" smtClean="0"/>
                  <a:t>= 2</a:t>
                </a:r>
              </a:p>
              <a:p>
                <a:r>
                  <a:rPr lang="en-US" dirty="0" err="1"/>
                  <a:t>i.e</a:t>
                </a:r>
                <a:r>
                  <a:rPr lang="en-US" dirty="0"/>
                  <a:t> Rank of A = Rank of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cs typeface="Gautami" panose="020B0502040204020203" pitchFamily="34" charset="0"/>
                          </a:rPr>
                          <m:t>𝐵</m:t>
                        </m:r>
                      </m:e>
                    </m:d>
                  </m:oMath>
                </a14:m>
                <a:r>
                  <a:rPr lang="en-US" dirty="0"/>
                  <a:t> = </a:t>
                </a:r>
                <a:r>
                  <a:rPr lang="en-US" dirty="0" smtClean="0"/>
                  <a:t>2 </a:t>
                </a:r>
                <a:r>
                  <a:rPr lang="en-US" dirty="0"/>
                  <a:t>&lt; n </a:t>
                </a:r>
                <a:r>
                  <a:rPr lang="en-US" dirty="0" err="1"/>
                  <a:t>i.e</a:t>
                </a:r>
                <a:r>
                  <a:rPr lang="en-US" dirty="0"/>
                  <a:t> number of unknowns. </a:t>
                </a:r>
              </a:p>
            </p:txBody>
          </p:sp>
        </mc:Choice>
        <mc:Fallback xmlns="">
          <p:sp>
            <p:nvSpPr>
              <p:cNvPr id="9" name="Rectangle 8"/>
              <p:cNvSpPr>
                <a:spLocks noRot="1" noChangeAspect="1" noMove="1" noResize="1" noEditPoints="1" noAdjustHandles="1" noChangeArrowheads="1" noChangeShapeType="1" noTextEdit="1"/>
              </p:cNvSpPr>
              <p:nvPr/>
            </p:nvSpPr>
            <p:spPr>
              <a:xfrm>
                <a:off x="761999" y="5181600"/>
                <a:ext cx="6819727" cy="974626"/>
              </a:xfrm>
              <a:prstGeom prst="rect">
                <a:avLst/>
              </a:prstGeom>
              <a:blipFill rotWithShape="0">
                <a:blip r:embed="rId5"/>
                <a:stretch>
                  <a:fillRect l="-715" t="-3125" b="-9375"/>
                </a:stretch>
              </a:blipFill>
            </p:spPr>
            <p:txBody>
              <a:bodyPr/>
              <a:lstStyle/>
              <a:p>
                <a:r>
                  <a:rPr lang="en-US">
                    <a:noFill/>
                  </a:rPr>
                  <a:t> </a:t>
                </a:r>
              </a:p>
            </p:txBody>
          </p:sp>
        </mc:Fallback>
      </mc:AlternateContent>
    </p:spTree>
    <p:extLst>
      <p:ext uri="{BB962C8B-B14F-4D97-AF65-F5344CB8AC3E}">
        <p14:creationId xmlns:p14="http://schemas.microsoft.com/office/powerpoint/2010/main" val="25065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127</a:t>
            </a:fld>
            <a:endParaRPr lang="en-US"/>
          </a:p>
        </p:txBody>
      </p:sp>
      <p:sp>
        <p:nvSpPr>
          <p:cNvPr id="3" name="Rectangle 2"/>
          <p:cNvSpPr/>
          <p:nvPr/>
        </p:nvSpPr>
        <p:spPr>
          <a:xfrm>
            <a:off x="533400" y="352881"/>
            <a:ext cx="7772400" cy="1128514"/>
          </a:xfrm>
          <a:prstGeom prst="rect">
            <a:avLst/>
          </a:prstGeom>
        </p:spPr>
        <p:txBody>
          <a:bodyPr wrap="square">
            <a:spAutoFit/>
          </a:bodyPr>
          <a:lstStyle/>
          <a:p>
            <a:pPr marL="630555" marR="0" indent="-630555" algn="just">
              <a:spcBef>
                <a:spcPts val="405"/>
              </a:spcBef>
              <a:spcAft>
                <a:spcPts val="405"/>
              </a:spcAft>
              <a:tabLst>
                <a:tab pos="361950" algn="l"/>
                <a:tab pos="630555" algn="l"/>
                <a:tab pos="112204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So that the given system is consistent and since rank of A=2&lt;n, therefore the </a:t>
            </a:r>
            <a:r>
              <a:rPr lang="en-US" dirty="0" smtClean="0">
                <a:latin typeface="Times New Roman" panose="02020603050405020304" pitchFamily="18" charset="0"/>
                <a:ea typeface="Times New Roman" panose="02020603050405020304" pitchFamily="18" charset="0"/>
                <a:cs typeface="Gautami" panose="020B0502040204020203" pitchFamily="34" charset="0"/>
              </a:rPr>
              <a:t>given</a:t>
            </a:r>
          </a:p>
          <a:p>
            <a:pPr marL="630555" marR="0" indent="-630555" algn="just">
              <a:spcBef>
                <a:spcPts val="405"/>
              </a:spcBef>
              <a:spcAft>
                <a:spcPts val="405"/>
              </a:spcAft>
              <a:tabLst>
                <a:tab pos="361950" algn="l"/>
                <a:tab pos="630555" algn="l"/>
                <a:tab pos="112204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system possesses an infinite number of solutions.</a:t>
            </a:r>
          </a:p>
          <a:p>
            <a:pPr marL="630555" marR="0" indent="-630555" algn="just">
              <a:spcBef>
                <a:spcPts val="405"/>
              </a:spcBef>
              <a:spcAft>
                <a:spcPts val="405"/>
              </a:spcAft>
              <a:tabLst>
                <a:tab pos="361950" algn="l"/>
                <a:tab pos="630555" algn="l"/>
                <a:tab pos="112204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Thus</a:t>
            </a:r>
            <a:r>
              <a:rPr lang="en-US" dirty="0">
                <a:latin typeface="Times New Roman" panose="02020603050405020304" pitchFamily="18" charset="0"/>
                <a:ea typeface="Times New Roman" panose="02020603050405020304" pitchFamily="18" charset="0"/>
                <a:cs typeface="Gautami" panose="020B0502040204020203" pitchFamily="34" charset="0"/>
              </a:rPr>
              <a:t>, in this case, the given system has an infinite number of solutions.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pic>
        <p:nvPicPr>
          <p:cNvPr id="4" name="Picture 3"/>
          <p:cNvPicPr>
            <a:picLocks noChangeAspect="1"/>
          </p:cNvPicPr>
          <p:nvPr/>
        </p:nvPicPr>
        <p:blipFill>
          <a:blip r:embed="rId2"/>
          <a:stretch>
            <a:fillRect/>
          </a:stretch>
        </p:blipFill>
        <p:spPr>
          <a:xfrm>
            <a:off x="304800" y="1676400"/>
            <a:ext cx="7172325" cy="1114425"/>
          </a:xfrm>
          <a:prstGeom prst="rect">
            <a:avLst/>
          </a:prstGeom>
        </p:spPr>
      </p:pic>
      <p:pic>
        <p:nvPicPr>
          <p:cNvPr id="5" name="Picture 4"/>
          <p:cNvPicPr>
            <a:picLocks noChangeAspect="1"/>
          </p:cNvPicPr>
          <p:nvPr/>
        </p:nvPicPr>
        <p:blipFill>
          <a:blip r:embed="rId3"/>
          <a:stretch>
            <a:fillRect/>
          </a:stretch>
        </p:blipFill>
        <p:spPr>
          <a:xfrm>
            <a:off x="457200" y="2895600"/>
            <a:ext cx="5800725" cy="1800225"/>
          </a:xfrm>
          <a:prstGeom prst="rect">
            <a:avLst/>
          </a:prstGeom>
        </p:spPr>
      </p:pic>
      <p:pic>
        <p:nvPicPr>
          <p:cNvPr id="6" name="Picture 5"/>
          <p:cNvPicPr>
            <a:picLocks noChangeAspect="1"/>
          </p:cNvPicPr>
          <p:nvPr/>
        </p:nvPicPr>
        <p:blipFill>
          <a:blip r:embed="rId4"/>
          <a:stretch>
            <a:fillRect/>
          </a:stretch>
        </p:blipFill>
        <p:spPr>
          <a:xfrm>
            <a:off x="533400" y="4895850"/>
            <a:ext cx="6534150" cy="1733550"/>
          </a:xfrm>
          <a:prstGeom prst="rect">
            <a:avLst/>
          </a:prstGeom>
        </p:spPr>
      </p:pic>
    </p:spTree>
    <p:extLst>
      <p:ext uri="{BB962C8B-B14F-4D97-AF65-F5344CB8AC3E}">
        <p14:creationId xmlns:p14="http://schemas.microsoft.com/office/powerpoint/2010/main" val="15659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128</a:t>
            </a:fld>
            <a:endParaRPr lang="en-US"/>
          </a:p>
        </p:txBody>
      </p:sp>
      <p:pic>
        <p:nvPicPr>
          <p:cNvPr id="3" name="Picture 2"/>
          <p:cNvPicPr>
            <a:picLocks noChangeAspect="1"/>
          </p:cNvPicPr>
          <p:nvPr/>
        </p:nvPicPr>
        <p:blipFill>
          <a:blip r:embed="rId2"/>
          <a:stretch>
            <a:fillRect/>
          </a:stretch>
        </p:blipFill>
        <p:spPr>
          <a:xfrm>
            <a:off x="895350" y="304800"/>
            <a:ext cx="6038850" cy="2105025"/>
          </a:xfrm>
          <a:prstGeom prst="rect">
            <a:avLst/>
          </a:prstGeom>
        </p:spPr>
      </p:pic>
      <p:pic>
        <p:nvPicPr>
          <p:cNvPr id="4" name="Picture 3"/>
          <p:cNvPicPr>
            <a:picLocks noChangeAspect="1"/>
          </p:cNvPicPr>
          <p:nvPr/>
        </p:nvPicPr>
        <p:blipFill>
          <a:blip r:embed="rId3"/>
          <a:stretch>
            <a:fillRect/>
          </a:stretch>
        </p:blipFill>
        <p:spPr>
          <a:xfrm>
            <a:off x="1676400" y="2667000"/>
            <a:ext cx="4029075" cy="1714500"/>
          </a:xfrm>
          <a:prstGeom prst="rect">
            <a:avLst/>
          </a:prstGeom>
        </p:spPr>
      </p:pic>
      <p:pic>
        <p:nvPicPr>
          <p:cNvPr id="5" name="Picture 4"/>
          <p:cNvPicPr>
            <a:picLocks noChangeAspect="1"/>
          </p:cNvPicPr>
          <p:nvPr/>
        </p:nvPicPr>
        <p:blipFill>
          <a:blip r:embed="rId4"/>
          <a:stretch>
            <a:fillRect/>
          </a:stretch>
        </p:blipFill>
        <p:spPr>
          <a:xfrm>
            <a:off x="1466850" y="4638675"/>
            <a:ext cx="4095750" cy="1762125"/>
          </a:xfrm>
          <a:prstGeom prst="rect">
            <a:avLst/>
          </a:prstGeom>
        </p:spPr>
      </p:pic>
    </p:spTree>
    <p:extLst>
      <p:ext uri="{BB962C8B-B14F-4D97-AF65-F5344CB8AC3E}">
        <p14:creationId xmlns:p14="http://schemas.microsoft.com/office/powerpoint/2010/main" val="232933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129</a:t>
            </a:fld>
            <a:endParaRPr lang="en-US"/>
          </a:p>
        </p:txBody>
      </p:sp>
      <p:pic>
        <p:nvPicPr>
          <p:cNvPr id="3" name="Picture 2"/>
          <p:cNvPicPr>
            <a:picLocks noChangeAspect="1"/>
          </p:cNvPicPr>
          <p:nvPr/>
        </p:nvPicPr>
        <p:blipFill>
          <a:blip r:embed="rId2"/>
          <a:stretch>
            <a:fillRect/>
          </a:stretch>
        </p:blipFill>
        <p:spPr>
          <a:xfrm>
            <a:off x="1752600" y="304800"/>
            <a:ext cx="3619500" cy="1466850"/>
          </a:xfrm>
          <a:prstGeom prst="rect">
            <a:avLst/>
          </a:prstGeom>
        </p:spPr>
      </p:pic>
      <p:pic>
        <p:nvPicPr>
          <p:cNvPr id="4" name="Picture 3"/>
          <p:cNvPicPr>
            <a:picLocks noChangeAspect="1"/>
          </p:cNvPicPr>
          <p:nvPr/>
        </p:nvPicPr>
        <p:blipFill>
          <a:blip r:embed="rId3"/>
          <a:stretch>
            <a:fillRect/>
          </a:stretch>
        </p:blipFill>
        <p:spPr>
          <a:xfrm>
            <a:off x="762000" y="1828800"/>
            <a:ext cx="7315200" cy="2905125"/>
          </a:xfrm>
          <a:prstGeom prst="rect">
            <a:avLst/>
          </a:prstGeom>
        </p:spPr>
      </p:pic>
      <p:pic>
        <p:nvPicPr>
          <p:cNvPr id="5" name="Picture 4"/>
          <p:cNvPicPr>
            <a:picLocks noChangeAspect="1"/>
          </p:cNvPicPr>
          <p:nvPr/>
        </p:nvPicPr>
        <p:blipFill>
          <a:blip r:embed="rId4"/>
          <a:stretch>
            <a:fillRect/>
          </a:stretch>
        </p:blipFill>
        <p:spPr>
          <a:xfrm>
            <a:off x="609600" y="5162550"/>
            <a:ext cx="6772275" cy="1085850"/>
          </a:xfrm>
          <a:prstGeom prst="rect">
            <a:avLst/>
          </a:prstGeom>
        </p:spPr>
      </p:pic>
    </p:spTree>
    <p:extLst>
      <p:ext uri="{BB962C8B-B14F-4D97-AF65-F5344CB8AC3E}">
        <p14:creationId xmlns:p14="http://schemas.microsoft.com/office/powerpoint/2010/main" val="53365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a:t>
            </a:fld>
            <a:endParaRPr lang="en-US"/>
          </a:p>
        </p:txBody>
      </p:sp>
      <p:sp>
        <p:nvSpPr>
          <p:cNvPr id="3" name="TextBox 2"/>
          <p:cNvSpPr txBox="1"/>
          <p:nvPr/>
        </p:nvSpPr>
        <p:spPr>
          <a:xfrm>
            <a:off x="381000" y="381000"/>
            <a:ext cx="7772400" cy="430887"/>
          </a:xfrm>
          <a:prstGeom prst="rect">
            <a:avLst/>
          </a:prstGeom>
          <a:noFill/>
        </p:spPr>
        <p:txBody>
          <a:bodyPr wrap="square" rtlCol="0">
            <a:spAutoFit/>
          </a:bodyPr>
          <a:lstStyle/>
          <a:p>
            <a:r>
              <a:rPr lang="en-US" sz="2200" dirty="0" smtClean="0">
                <a:solidFill>
                  <a:srgbClr val="FF0000"/>
                </a:solidFill>
              </a:rPr>
              <a:t>3. Find the rank of following matrix by reducing into Echelon form. </a:t>
            </a:r>
            <a:endParaRPr lang="en-US" sz="2200" dirty="0">
              <a:solidFill>
                <a:srgbClr val="FF0000"/>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330623385"/>
              </p:ext>
            </p:extLst>
          </p:nvPr>
        </p:nvGraphicFramePr>
        <p:xfrm>
          <a:off x="3055938" y="838200"/>
          <a:ext cx="1592262" cy="996894"/>
        </p:xfrm>
        <a:graphic>
          <a:graphicData uri="http://schemas.openxmlformats.org/presentationml/2006/ole">
            <mc:AlternateContent xmlns:mc="http://schemas.openxmlformats.org/markup-compatibility/2006">
              <mc:Choice xmlns:v="urn:schemas-microsoft-com:vml" Requires="v">
                <p:oleObj spid="_x0000_s73751" name="Equation" r:id="rId3" imgW="1460160" imgH="914400" progId="Equation.DSMT4">
                  <p:embed/>
                </p:oleObj>
              </mc:Choice>
              <mc:Fallback>
                <p:oleObj name="Equation" r:id="rId3" imgW="1460160" imgH="914400" progId="Equation.DSMT4">
                  <p:embed/>
                  <p:pic>
                    <p:nvPicPr>
                      <p:cNvPr id="0" name="Object 1"/>
                      <p:cNvPicPr>
                        <a:picLocks noChangeAspect="1" noChangeArrowheads="1"/>
                      </p:cNvPicPr>
                      <p:nvPr/>
                    </p:nvPicPr>
                    <p:blipFill>
                      <a:blip r:embed="rId4"/>
                      <a:srcRect/>
                      <a:stretch>
                        <a:fillRect/>
                      </a:stretch>
                    </p:blipFill>
                    <p:spPr bwMode="auto">
                      <a:xfrm>
                        <a:off x="3055938" y="838200"/>
                        <a:ext cx="1592262" cy="996894"/>
                      </a:xfrm>
                      <a:prstGeom prst="rect">
                        <a:avLst/>
                      </a:prstGeom>
                      <a:noFill/>
                    </p:spPr>
                  </p:pic>
                </p:oleObj>
              </mc:Fallback>
            </mc:AlternateContent>
          </a:graphicData>
        </a:graphic>
      </p:graphicFrame>
      <p:sp>
        <p:nvSpPr>
          <p:cNvPr id="6" name="TextBox 5"/>
          <p:cNvSpPr txBox="1"/>
          <p:nvPr/>
        </p:nvSpPr>
        <p:spPr>
          <a:xfrm>
            <a:off x="381000" y="2145268"/>
            <a:ext cx="533400" cy="369332"/>
          </a:xfrm>
          <a:prstGeom prst="rect">
            <a:avLst/>
          </a:prstGeom>
          <a:noFill/>
        </p:spPr>
        <p:txBody>
          <a:bodyPr wrap="square" rtlCol="0">
            <a:spAutoFit/>
          </a:bodyPr>
          <a:lstStyle/>
          <a:p>
            <a:r>
              <a:rPr lang="en-US" dirty="0" smtClean="0">
                <a:solidFill>
                  <a:srgbClr val="FF0000"/>
                </a:solidFill>
              </a:rPr>
              <a:t>Sol:</a:t>
            </a:r>
            <a:endParaRPr lang="en-US" dirty="0">
              <a:solidFill>
                <a:srgbClr val="FF0000"/>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52719535"/>
              </p:ext>
            </p:extLst>
          </p:nvPr>
        </p:nvGraphicFramePr>
        <p:xfrm>
          <a:off x="993380" y="1828800"/>
          <a:ext cx="2683932" cy="1332210"/>
        </p:xfrm>
        <a:graphic>
          <a:graphicData uri="http://schemas.openxmlformats.org/presentationml/2006/ole">
            <mc:AlternateContent xmlns:mc="http://schemas.openxmlformats.org/markup-compatibility/2006">
              <mc:Choice xmlns:v="urn:schemas-microsoft-com:vml" Requires="v">
                <p:oleObj spid="_x0000_s73752" name="Equation" r:id="rId5" imgW="1841400" imgH="914400" progId="Equation.DSMT4">
                  <p:embed/>
                </p:oleObj>
              </mc:Choice>
              <mc:Fallback>
                <p:oleObj name="Equation" r:id="rId5" imgW="1841400" imgH="914400" progId="Equation.DSMT4">
                  <p:embed/>
                  <p:pic>
                    <p:nvPicPr>
                      <p:cNvPr id="0" name=""/>
                      <p:cNvPicPr>
                        <a:picLocks noChangeAspect="1" noChangeArrowheads="1"/>
                      </p:cNvPicPr>
                      <p:nvPr/>
                    </p:nvPicPr>
                    <p:blipFill>
                      <a:blip r:embed="rId6"/>
                      <a:srcRect/>
                      <a:stretch>
                        <a:fillRect/>
                      </a:stretch>
                    </p:blipFill>
                    <p:spPr bwMode="auto">
                      <a:xfrm>
                        <a:off x="993380" y="1828800"/>
                        <a:ext cx="2683932" cy="1332210"/>
                      </a:xfrm>
                      <a:prstGeom prst="rect">
                        <a:avLst/>
                      </a:prstGeom>
                      <a:noFill/>
                    </p:spPr>
                  </p:pic>
                </p:oleObj>
              </mc:Fallback>
            </mc:AlternateContent>
          </a:graphicData>
        </a:graphic>
      </p:graphicFrame>
      <p:sp>
        <p:nvSpPr>
          <p:cNvPr id="8" name="Rectangle 7"/>
          <p:cNvSpPr/>
          <p:nvPr/>
        </p:nvSpPr>
        <p:spPr>
          <a:xfrm>
            <a:off x="4495800" y="1905000"/>
            <a:ext cx="2514600" cy="1179810"/>
          </a:xfrm>
          <a:prstGeom prst="rect">
            <a:avLst/>
          </a:prstGeom>
        </p:spPr>
        <p:txBody>
          <a:bodyPr wrap="square">
            <a:spAutoFit/>
          </a:bodyPr>
          <a:lstStyle/>
          <a:p>
            <a:pPr marL="630555" marR="0" indent="-63055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pPr marL="630555" marR="0" indent="-630555" algn="just">
              <a:spcBef>
                <a:spcPts val="525"/>
              </a:spcBef>
              <a:spcAft>
                <a:spcPts val="525"/>
              </a:spcAft>
              <a:tabLst>
                <a:tab pos="361950" algn="l"/>
                <a:tab pos="630555" algn="l"/>
                <a:tab pos="900430"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3</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pPr marL="630555" marR="0" indent="-630555" algn="just">
              <a:spcBef>
                <a:spcPts val="525"/>
              </a:spcBef>
              <a:spcAft>
                <a:spcPts val="525"/>
              </a:spcAft>
              <a:tabLst>
                <a:tab pos="361950" algn="l"/>
                <a:tab pos="630555" algn="l"/>
                <a:tab pos="900430"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 we have</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951911723"/>
              </p:ext>
            </p:extLst>
          </p:nvPr>
        </p:nvGraphicFramePr>
        <p:xfrm>
          <a:off x="1981200" y="3352801"/>
          <a:ext cx="1688437" cy="1191838"/>
        </p:xfrm>
        <a:graphic>
          <a:graphicData uri="http://schemas.openxmlformats.org/presentationml/2006/ole">
            <mc:AlternateContent xmlns:mc="http://schemas.openxmlformats.org/markup-compatibility/2006">
              <mc:Choice xmlns:v="urn:schemas-microsoft-com:vml" Requires="v">
                <p:oleObj spid="_x0000_s73753" name="Equation" r:id="rId7" imgW="1295400" imgH="914400" progId="Equation.DSMT4">
                  <p:embed/>
                </p:oleObj>
              </mc:Choice>
              <mc:Fallback>
                <p:oleObj name="Equation" r:id="rId7" imgW="1295400" imgH="9144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3352801"/>
                        <a:ext cx="1688437" cy="1191838"/>
                      </a:xfrm>
                      <a:prstGeom prst="rect">
                        <a:avLst/>
                      </a:prstGeom>
                      <a:noFill/>
                    </p:spPr>
                  </p:pic>
                </p:oleObj>
              </mc:Fallback>
            </mc:AlternateContent>
          </a:graphicData>
        </a:graphic>
      </p:graphicFrame>
      <p:sp>
        <p:nvSpPr>
          <p:cNvPr id="11" name="Rectangle 10"/>
          <p:cNvSpPr/>
          <p:nvPr/>
        </p:nvSpPr>
        <p:spPr>
          <a:xfrm>
            <a:off x="1388448" y="37338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2" name="Rectangle 11"/>
          <p:cNvSpPr/>
          <p:nvPr/>
        </p:nvSpPr>
        <p:spPr>
          <a:xfrm>
            <a:off x="4191000" y="3620869"/>
            <a:ext cx="28956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11R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3" name="Rectangle 12"/>
          <p:cNvSpPr/>
          <p:nvPr/>
        </p:nvSpPr>
        <p:spPr>
          <a:xfrm>
            <a:off x="1371600" y="48884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4" name="Rectangle 6"/>
          <p:cNvSpPr>
            <a:spLocks noChangeArrowheads="1"/>
          </p:cNvSpPr>
          <p:nvPr/>
        </p:nvSpPr>
        <p:spPr bwMode="auto">
          <a:xfrm>
            <a:off x="2286000" y="4705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663082324"/>
              </p:ext>
            </p:extLst>
          </p:nvPr>
        </p:nvGraphicFramePr>
        <p:xfrm>
          <a:off x="1981200" y="4705350"/>
          <a:ext cx="1663898" cy="1238250"/>
        </p:xfrm>
        <a:graphic>
          <a:graphicData uri="http://schemas.openxmlformats.org/presentationml/2006/ole">
            <mc:AlternateContent xmlns:mc="http://schemas.openxmlformats.org/markup-compatibility/2006">
              <mc:Choice xmlns:v="urn:schemas-microsoft-com:vml" Requires="v">
                <p:oleObj spid="_x0000_s73754" name="Equation" r:id="rId9" imgW="1231900" imgH="914400" progId="Equation.DSMT4">
                  <p:embed/>
                </p:oleObj>
              </mc:Choice>
              <mc:Fallback>
                <p:oleObj name="Equation" r:id="rId9" imgW="1231900" imgH="9144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4705350"/>
                        <a:ext cx="1663898" cy="1238250"/>
                      </a:xfrm>
                      <a:prstGeom prst="rect">
                        <a:avLst/>
                      </a:prstGeom>
                      <a:noFill/>
                    </p:spPr>
                  </p:pic>
                </p:oleObj>
              </mc:Fallback>
            </mc:AlternateContent>
          </a:graphicData>
        </a:graphic>
      </p:graphicFrame>
      <p:sp>
        <p:nvSpPr>
          <p:cNvPr id="16" name="Rectangle 15"/>
          <p:cNvSpPr/>
          <p:nvPr/>
        </p:nvSpPr>
        <p:spPr>
          <a:xfrm>
            <a:off x="3962400" y="5029200"/>
            <a:ext cx="329128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+ 6R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Tree>
    <p:extLst>
      <p:ext uri="{BB962C8B-B14F-4D97-AF65-F5344CB8AC3E}">
        <p14:creationId xmlns:p14="http://schemas.microsoft.com/office/powerpoint/2010/main" val="41692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1" grpId="0"/>
      <p:bldP spid="12" grpId="0"/>
      <p:bldP spid="13" grpId="0"/>
      <p:bldP spid="1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130</a:t>
            </a:fld>
            <a:endParaRPr lang="en-US"/>
          </a:p>
        </p:txBody>
      </p:sp>
      <p:pic>
        <p:nvPicPr>
          <p:cNvPr id="3" name="Picture 2"/>
          <p:cNvPicPr>
            <a:picLocks noChangeAspect="1"/>
          </p:cNvPicPr>
          <p:nvPr/>
        </p:nvPicPr>
        <p:blipFill>
          <a:blip r:embed="rId2"/>
          <a:stretch>
            <a:fillRect/>
          </a:stretch>
        </p:blipFill>
        <p:spPr>
          <a:xfrm>
            <a:off x="838200" y="381000"/>
            <a:ext cx="6877050" cy="2667000"/>
          </a:xfrm>
          <a:prstGeom prst="rect">
            <a:avLst/>
          </a:prstGeom>
        </p:spPr>
      </p:pic>
      <p:pic>
        <p:nvPicPr>
          <p:cNvPr id="4" name="Picture 3"/>
          <p:cNvPicPr>
            <a:picLocks noChangeAspect="1"/>
          </p:cNvPicPr>
          <p:nvPr/>
        </p:nvPicPr>
        <p:blipFill>
          <a:blip r:embed="rId3"/>
          <a:stretch>
            <a:fillRect/>
          </a:stretch>
        </p:blipFill>
        <p:spPr>
          <a:xfrm>
            <a:off x="762000" y="3352800"/>
            <a:ext cx="7010400" cy="2495550"/>
          </a:xfrm>
          <a:prstGeom prst="rect">
            <a:avLst/>
          </a:prstGeom>
        </p:spPr>
      </p:pic>
    </p:spTree>
    <p:extLst>
      <p:ext uri="{BB962C8B-B14F-4D97-AF65-F5344CB8AC3E}">
        <p14:creationId xmlns:p14="http://schemas.microsoft.com/office/powerpoint/2010/main" val="23406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131</a:t>
            </a:fld>
            <a:endParaRPr lang="en-US"/>
          </a:p>
        </p:txBody>
      </p:sp>
      <p:pic>
        <p:nvPicPr>
          <p:cNvPr id="3" name="Picture 2"/>
          <p:cNvPicPr>
            <a:picLocks noChangeAspect="1"/>
          </p:cNvPicPr>
          <p:nvPr/>
        </p:nvPicPr>
        <p:blipFill>
          <a:blip r:embed="rId2"/>
          <a:stretch>
            <a:fillRect/>
          </a:stretch>
        </p:blipFill>
        <p:spPr>
          <a:xfrm>
            <a:off x="514350" y="371475"/>
            <a:ext cx="7105650" cy="1457325"/>
          </a:xfrm>
          <a:prstGeom prst="rect">
            <a:avLst/>
          </a:prstGeom>
        </p:spPr>
      </p:pic>
      <p:pic>
        <p:nvPicPr>
          <p:cNvPr id="4" name="Picture 3"/>
          <p:cNvPicPr>
            <a:picLocks noChangeAspect="1"/>
          </p:cNvPicPr>
          <p:nvPr/>
        </p:nvPicPr>
        <p:blipFill>
          <a:blip r:embed="rId3"/>
          <a:stretch>
            <a:fillRect/>
          </a:stretch>
        </p:blipFill>
        <p:spPr>
          <a:xfrm>
            <a:off x="685800" y="1828800"/>
            <a:ext cx="5600700" cy="1762125"/>
          </a:xfrm>
          <a:prstGeom prst="rect">
            <a:avLst/>
          </a:prstGeom>
        </p:spPr>
      </p:pic>
      <p:pic>
        <p:nvPicPr>
          <p:cNvPr id="5" name="Picture 4"/>
          <p:cNvPicPr>
            <a:picLocks noChangeAspect="1"/>
          </p:cNvPicPr>
          <p:nvPr/>
        </p:nvPicPr>
        <p:blipFill>
          <a:blip r:embed="rId4"/>
          <a:stretch>
            <a:fillRect/>
          </a:stretch>
        </p:blipFill>
        <p:spPr>
          <a:xfrm>
            <a:off x="762000" y="3876675"/>
            <a:ext cx="6029325" cy="1838325"/>
          </a:xfrm>
          <a:prstGeom prst="rect">
            <a:avLst/>
          </a:prstGeom>
        </p:spPr>
      </p:pic>
    </p:spTree>
    <p:extLst>
      <p:ext uri="{BB962C8B-B14F-4D97-AF65-F5344CB8AC3E}">
        <p14:creationId xmlns:p14="http://schemas.microsoft.com/office/powerpoint/2010/main" val="80366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132</a:t>
            </a:fld>
            <a:endParaRPr lang="en-US"/>
          </a:p>
        </p:txBody>
      </p:sp>
      <p:pic>
        <p:nvPicPr>
          <p:cNvPr id="3" name="Picture 2"/>
          <p:cNvPicPr>
            <a:picLocks noChangeAspect="1"/>
          </p:cNvPicPr>
          <p:nvPr/>
        </p:nvPicPr>
        <p:blipFill>
          <a:blip r:embed="rId2"/>
          <a:stretch>
            <a:fillRect/>
          </a:stretch>
        </p:blipFill>
        <p:spPr>
          <a:xfrm>
            <a:off x="1171575" y="304800"/>
            <a:ext cx="5991225" cy="2057400"/>
          </a:xfrm>
          <a:prstGeom prst="rect">
            <a:avLst/>
          </a:prstGeom>
        </p:spPr>
      </p:pic>
      <p:pic>
        <p:nvPicPr>
          <p:cNvPr id="4" name="Picture 3"/>
          <p:cNvPicPr>
            <a:picLocks noChangeAspect="1"/>
          </p:cNvPicPr>
          <p:nvPr/>
        </p:nvPicPr>
        <p:blipFill>
          <a:blip r:embed="rId3"/>
          <a:stretch>
            <a:fillRect/>
          </a:stretch>
        </p:blipFill>
        <p:spPr>
          <a:xfrm>
            <a:off x="1219200" y="2486025"/>
            <a:ext cx="4143375" cy="1885950"/>
          </a:xfrm>
          <a:prstGeom prst="rect">
            <a:avLst/>
          </a:prstGeom>
        </p:spPr>
      </p:pic>
      <p:pic>
        <p:nvPicPr>
          <p:cNvPr id="5" name="Picture 4"/>
          <p:cNvPicPr>
            <a:picLocks noChangeAspect="1"/>
          </p:cNvPicPr>
          <p:nvPr/>
        </p:nvPicPr>
        <p:blipFill>
          <a:blip r:embed="rId4"/>
          <a:stretch>
            <a:fillRect/>
          </a:stretch>
        </p:blipFill>
        <p:spPr>
          <a:xfrm>
            <a:off x="1143000" y="4543425"/>
            <a:ext cx="4352925" cy="1933575"/>
          </a:xfrm>
          <a:prstGeom prst="rect">
            <a:avLst/>
          </a:prstGeom>
        </p:spPr>
      </p:pic>
    </p:spTree>
    <p:extLst>
      <p:ext uri="{BB962C8B-B14F-4D97-AF65-F5344CB8AC3E}">
        <p14:creationId xmlns:p14="http://schemas.microsoft.com/office/powerpoint/2010/main" val="15360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133</a:t>
            </a:fld>
            <a:endParaRPr lang="en-US"/>
          </a:p>
        </p:txBody>
      </p:sp>
      <p:pic>
        <p:nvPicPr>
          <p:cNvPr id="3" name="Picture 2"/>
          <p:cNvPicPr>
            <a:picLocks noChangeAspect="1"/>
          </p:cNvPicPr>
          <p:nvPr/>
        </p:nvPicPr>
        <p:blipFill>
          <a:blip r:embed="rId2"/>
          <a:stretch>
            <a:fillRect/>
          </a:stretch>
        </p:blipFill>
        <p:spPr>
          <a:xfrm>
            <a:off x="1447800" y="228600"/>
            <a:ext cx="4400550" cy="1619250"/>
          </a:xfrm>
          <a:prstGeom prst="rect">
            <a:avLst/>
          </a:prstGeom>
        </p:spPr>
      </p:pic>
      <p:pic>
        <p:nvPicPr>
          <p:cNvPr id="4" name="Picture 3"/>
          <p:cNvPicPr>
            <a:picLocks noChangeAspect="1"/>
          </p:cNvPicPr>
          <p:nvPr/>
        </p:nvPicPr>
        <p:blipFill>
          <a:blip r:embed="rId3"/>
          <a:stretch>
            <a:fillRect/>
          </a:stretch>
        </p:blipFill>
        <p:spPr>
          <a:xfrm>
            <a:off x="990600" y="1981200"/>
            <a:ext cx="7058025" cy="2562225"/>
          </a:xfrm>
          <a:prstGeom prst="rect">
            <a:avLst/>
          </a:prstGeom>
        </p:spPr>
      </p:pic>
      <p:pic>
        <p:nvPicPr>
          <p:cNvPr id="5" name="Picture 4"/>
          <p:cNvPicPr>
            <a:picLocks noChangeAspect="1"/>
          </p:cNvPicPr>
          <p:nvPr/>
        </p:nvPicPr>
        <p:blipFill>
          <a:blip r:embed="rId4"/>
          <a:stretch>
            <a:fillRect/>
          </a:stretch>
        </p:blipFill>
        <p:spPr>
          <a:xfrm>
            <a:off x="762000" y="4695825"/>
            <a:ext cx="7200900" cy="1933575"/>
          </a:xfrm>
          <a:prstGeom prst="rect">
            <a:avLst/>
          </a:prstGeom>
        </p:spPr>
      </p:pic>
    </p:spTree>
    <p:extLst>
      <p:ext uri="{BB962C8B-B14F-4D97-AF65-F5344CB8AC3E}">
        <p14:creationId xmlns:p14="http://schemas.microsoft.com/office/powerpoint/2010/main" val="317827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134</a:t>
            </a:fld>
            <a:endParaRPr lang="en-US"/>
          </a:p>
        </p:txBody>
      </p:sp>
      <p:pic>
        <p:nvPicPr>
          <p:cNvPr id="3" name="Picture 2"/>
          <p:cNvPicPr>
            <a:picLocks noChangeAspect="1"/>
          </p:cNvPicPr>
          <p:nvPr/>
        </p:nvPicPr>
        <p:blipFill>
          <a:blip r:embed="rId2"/>
          <a:stretch>
            <a:fillRect/>
          </a:stretch>
        </p:blipFill>
        <p:spPr>
          <a:xfrm>
            <a:off x="914400" y="381000"/>
            <a:ext cx="6457950" cy="3333750"/>
          </a:xfrm>
          <a:prstGeom prst="rect">
            <a:avLst/>
          </a:prstGeom>
        </p:spPr>
      </p:pic>
      <p:pic>
        <p:nvPicPr>
          <p:cNvPr id="4" name="Picture 3"/>
          <p:cNvPicPr>
            <a:picLocks noChangeAspect="1"/>
          </p:cNvPicPr>
          <p:nvPr/>
        </p:nvPicPr>
        <p:blipFill>
          <a:blip r:embed="rId3"/>
          <a:stretch>
            <a:fillRect/>
          </a:stretch>
        </p:blipFill>
        <p:spPr>
          <a:xfrm>
            <a:off x="304800" y="3724275"/>
            <a:ext cx="7781925" cy="923925"/>
          </a:xfrm>
          <a:prstGeom prst="rect">
            <a:avLst/>
          </a:prstGeom>
        </p:spPr>
      </p:pic>
      <p:pic>
        <p:nvPicPr>
          <p:cNvPr id="5" name="Picture 4"/>
          <p:cNvPicPr>
            <a:picLocks noChangeAspect="1"/>
          </p:cNvPicPr>
          <p:nvPr/>
        </p:nvPicPr>
        <p:blipFill>
          <a:blip r:embed="rId4"/>
          <a:stretch>
            <a:fillRect/>
          </a:stretch>
        </p:blipFill>
        <p:spPr>
          <a:xfrm>
            <a:off x="371475" y="4800600"/>
            <a:ext cx="6334125" cy="1381125"/>
          </a:xfrm>
          <a:prstGeom prst="rect">
            <a:avLst/>
          </a:prstGeom>
        </p:spPr>
      </p:pic>
    </p:spTree>
    <p:extLst>
      <p:ext uri="{BB962C8B-B14F-4D97-AF65-F5344CB8AC3E}">
        <p14:creationId xmlns:p14="http://schemas.microsoft.com/office/powerpoint/2010/main" val="13020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135</a:t>
            </a:fld>
            <a:endParaRPr lang="en-US"/>
          </a:p>
        </p:txBody>
      </p:sp>
      <p:pic>
        <p:nvPicPr>
          <p:cNvPr id="3" name="Picture 2"/>
          <p:cNvPicPr>
            <a:picLocks noChangeAspect="1"/>
          </p:cNvPicPr>
          <p:nvPr/>
        </p:nvPicPr>
        <p:blipFill>
          <a:blip r:embed="rId2"/>
          <a:stretch>
            <a:fillRect/>
          </a:stretch>
        </p:blipFill>
        <p:spPr>
          <a:xfrm>
            <a:off x="838200" y="457200"/>
            <a:ext cx="6305550" cy="1981200"/>
          </a:xfrm>
          <a:prstGeom prst="rect">
            <a:avLst/>
          </a:prstGeom>
        </p:spPr>
      </p:pic>
      <p:pic>
        <p:nvPicPr>
          <p:cNvPr id="4" name="Picture 3"/>
          <p:cNvPicPr>
            <a:picLocks noChangeAspect="1"/>
          </p:cNvPicPr>
          <p:nvPr/>
        </p:nvPicPr>
        <p:blipFill>
          <a:blip r:embed="rId3"/>
          <a:stretch>
            <a:fillRect/>
          </a:stretch>
        </p:blipFill>
        <p:spPr>
          <a:xfrm>
            <a:off x="1066800" y="2590800"/>
            <a:ext cx="6134100" cy="1495425"/>
          </a:xfrm>
          <a:prstGeom prst="rect">
            <a:avLst/>
          </a:prstGeom>
        </p:spPr>
      </p:pic>
      <p:pic>
        <p:nvPicPr>
          <p:cNvPr id="6" name="Picture 5"/>
          <p:cNvPicPr>
            <a:picLocks noChangeAspect="1"/>
          </p:cNvPicPr>
          <p:nvPr/>
        </p:nvPicPr>
        <p:blipFill>
          <a:blip r:embed="rId4"/>
          <a:stretch>
            <a:fillRect/>
          </a:stretch>
        </p:blipFill>
        <p:spPr>
          <a:xfrm>
            <a:off x="1295400" y="4191000"/>
            <a:ext cx="3914775" cy="1447800"/>
          </a:xfrm>
          <a:prstGeom prst="rect">
            <a:avLst/>
          </a:prstGeom>
        </p:spPr>
      </p:pic>
    </p:spTree>
    <p:extLst>
      <p:ext uri="{BB962C8B-B14F-4D97-AF65-F5344CB8AC3E}">
        <p14:creationId xmlns:p14="http://schemas.microsoft.com/office/powerpoint/2010/main" val="185714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136</a:t>
            </a:fld>
            <a:endParaRPr lang="en-US"/>
          </a:p>
        </p:txBody>
      </p:sp>
      <p:pic>
        <p:nvPicPr>
          <p:cNvPr id="3" name="Picture 2"/>
          <p:cNvPicPr>
            <a:picLocks noChangeAspect="1"/>
          </p:cNvPicPr>
          <p:nvPr/>
        </p:nvPicPr>
        <p:blipFill>
          <a:blip r:embed="rId2"/>
          <a:stretch>
            <a:fillRect/>
          </a:stretch>
        </p:blipFill>
        <p:spPr>
          <a:xfrm>
            <a:off x="1981200" y="419100"/>
            <a:ext cx="3581400" cy="1333500"/>
          </a:xfrm>
          <a:prstGeom prst="rect">
            <a:avLst/>
          </a:prstGeom>
        </p:spPr>
      </p:pic>
      <p:pic>
        <p:nvPicPr>
          <p:cNvPr id="4" name="Picture 3"/>
          <p:cNvPicPr>
            <a:picLocks noChangeAspect="1"/>
          </p:cNvPicPr>
          <p:nvPr/>
        </p:nvPicPr>
        <p:blipFill>
          <a:blip r:embed="rId3"/>
          <a:stretch>
            <a:fillRect/>
          </a:stretch>
        </p:blipFill>
        <p:spPr>
          <a:xfrm>
            <a:off x="533400" y="2057400"/>
            <a:ext cx="7591425" cy="2333625"/>
          </a:xfrm>
          <a:prstGeom prst="rect">
            <a:avLst/>
          </a:prstGeom>
        </p:spPr>
      </p:pic>
    </p:spTree>
    <p:extLst>
      <p:ext uri="{BB962C8B-B14F-4D97-AF65-F5344CB8AC3E}">
        <p14:creationId xmlns:p14="http://schemas.microsoft.com/office/powerpoint/2010/main" val="6637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137</a:t>
            </a:fld>
            <a:endParaRPr lang="en-US"/>
          </a:p>
        </p:txBody>
      </p:sp>
      <p:pic>
        <p:nvPicPr>
          <p:cNvPr id="3" name="Picture 2"/>
          <p:cNvPicPr>
            <a:picLocks noChangeAspect="1"/>
          </p:cNvPicPr>
          <p:nvPr/>
        </p:nvPicPr>
        <p:blipFill>
          <a:blip r:embed="rId2"/>
          <a:stretch>
            <a:fillRect/>
          </a:stretch>
        </p:blipFill>
        <p:spPr>
          <a:xfrm>
            <a:off x="609600" y="304800"/>
            <a:ext cx="6905625" cy="1047750"/>
          </a:xfrm>
          <a:prstGeom prst="rect">
            <a:avLst/>
          </a:prstGeom>
        </p:spPr>
      </p:pic>
      <p:pic>
        <p:nvPicPr>
          <p:cNvPr id="4" name="Picture 3"/>
          <p:cNvPicPr>
            <a:picLocks noChangeAspect="1"/>
          </p:cNvPicPr>
          <p:nvPr/>
        </p:nvPicPr>
        <p:blipFill>
          <a:blip r:embed="rId3"/>
          <a:stretch>
            <a:fillRect/>
          </a:stretch>
        </p:blipFill>
        <p:spPr>
          <a:xfrm>
            <a:off x="685800" y="1676400"/>
            <a:ext cx="5867400" cy="1485900"/>
          </a:xfrm>
          <a:prstGeom prst="rect">
            <a:avLst/>
          </a:prstGeom>
        </p:spPr>
      </p:pic>
      <p:pic>
        <p:nvPicPr>
          <p:cNvPr id="5" name="Picture 4"/>
          <p:cNvPicPr>
            <a:picLocks noChangeAspect="1"/>
          </p:cNvPicPr>
          <p:nvPr/>
        </p:nvPicPr>
        <p:blipFill>
          <a:blip r:embed="rId4"/>
          <a:stretch>
            <a:fillRect/>
          </a:stretch>
        </p:blipFill>
        <p:spPr>
          <a:xfrm>
            <a:off x="685800" y="3438525"/>
            <a:ext cx="5695950" cy="1819275"/>
          </a:xfrm>
          <a:prstGeom prst="rect">
            <a:avLst/>
          </a:prstGeom>
        </p:spPr>
      </p:pic>
    </p:spTree>
    <p:extLst>
      <p:ext uri="{BB962C8B-B14F-4D97-AF65-F5344CB8AC3E}">
        <p14:creationId xmlns:p14="http://schemas.microsoft.com/office/powerpoint/2010/main" val="413592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138</a:t>
            </a:fld>
            <a:endParaRPr lang="en-US"/>
          </a:p>
        </p:txBody>
      </p:sp>
      <p:pic>
        <p:nvPicPr>
          <p:cNvPr id="3" name="Picture 2"/>
          <p:cNvPicPr>
            <a:picLocks noChangeAspect="1"/>
          </p:cNvPicPr>
          <p:nvPr/>
        </p:nvPicPr>
        <p:blipFill>
          <a:blip r:embed="rId2"/>
          <a:stretch>
            <a:fillRect/>
          </a:stretch>
        </p:blipFill>
        <p:spPr>
          <a:xfrm>
            <a:off x="1066800" y="381000"/>
            <a:ext cx="5800725" cy="1809750"/>
          </a:xfrm>
          <a:prstGeom prst="rect">
            <a:avLst/>
          </a:prstGeom>
        </p:spPr>
      </p:pic>
      <p:pic>
        <p:nvPicPr>
          <p:cNvPr id="4" name="Picture 3"/>
          <p:cNvPicPr>
            <a:picLocks noChangeAspect="1"/>
          </p:cNvPicPr>
          <p:nvPr/>
        </p:nvPicPr>
        <p:blipFill>
          <a:blip r:embed="rId3"/>
          <a:stretch>
            <a:fillRect/>
          </a:stretch>
        </p:blipFill>
        <p:spPr>
          <a:xfrm>
            <a:off x="1371600" y="2438400"/>
            <a:ext cx="3971925" cy="1514475"/>
          </a:xfrm>
          <a:prstGeom prst="rect">
            <a:avLst/>
          </a:prstGeom>
        </p:spPr>
      </p:pic>
      <p:pic>
        <p:nvPicPr>
          <p:cNvPr id="5" name="Picture 4"/>
          <p:cNvPicPr>
            <a:picLocks noChangeAspect="1"/>
          </p:cNvPicPr>
          <p:nvPr/>
        </p:nvPicPr>
        <p:blipFill>
          <a:blip r:embed="rId4"/>
          <a:stretch>
            <a:fillRect/>
          </a:stretch>
        </p:blipFill>
        <p:spPr>
          <a:xfrm>
            <a:off x="838200" y="4095750"/>
            <a:ext cx="3819525" cy="1466850"/>
          </a:xfrm>
          <a:prstGeom prst="rect">
            <a:avLst/>
          </a:prstGeom>
        </p:spPr>
      </p:pic>
    </p:spTree>
    <p:extLst>
      <p:ext uri="{BB962C8B-B14F-4D97-AF65-F5344CB8AC3E}">
        <p14:creationId xmlns:p14="http://schemas.microsoft.com/office/powerpoint/2010/main" val="26510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139</a:t>
            </a:fld>
            <a:endParaRPr lang="en-US"/>
          </a:p>
        </p:txBody>
      </p:sp>
      <p:pic>
        <p:nvPicPr>
          <p:cNvPr id="3" name="Picture 2"/>
          <p:cNvPicPr>
            <a:picLocks noChangeAspect="1"/>
          </p:cNvPicPr>
          <p:nvPr/>
        </p:nvPicPr>
        <p:blipFill>
          <a:blip r:embed="rId2"/>
          <a:stretch>
            <a:fillRect/>
          </a:stretch>
        </p:blipFill>
        <p:spPr>
          <a:xfrm>
            <a:off x="609600" y="228600"/>
            <a:ext cx="7058025" cy="2152650"/>
          </a:xfrm>
          <a:prstGeom prst="rect">
            <a:avLst/>
          </a:prstGeom>
        </p:spPr>
      </p:pic>
      <p:pic>
        <p:nvPicPr>
          <p:cNvPr id="4" name="Picture 3"/>
          <p:cNvPicPr>
            <a:picLocks noChangeAspect="1"/>
          </p:cNvPicPr>
          <p:nvPr/>
        </p:nvPicPr>
        <p:blipFill>
          <a:blip r:embed="rId3"/>
          <a:stretch>
            <a:fillRect/>
          </a:stretch>
        </p:blipFill>
        <p:spPr>
          <a:xfrm>
            <a:off x="333375" y="2362200"/>
            <a:ext cx="7667625" cy="2476500"/>
          </a:xfrm>
          <a:prstGeom prst="rect">
            <a:avLst/>
          </a:prstGeom>
        </p:spPr>
      </p:pic>
      <p:pic>
        <p:nvPicPr>
          <p:cNvPr id="5" name="Picture 4"/>
          <p:cNvPicPr>
            <a:picLocks noChangeAspect="1"/>
          </p:cNvPicPr>
          <p:nvPr/>
        </p:nvPicPr>
        <p:blipFill>
          <a:blip r:embed="rId4"/>
          <a:stretch>
            <a:fillRect/>
          </a:stretch>
        </p:blipFill>
        <p:spPr>
          <a:xfrm>
            <a:off x="1219200" y="4876800"/>
            <a:ext cx="6343650" cy="1819275"/>
          </a:xfrm>
          <a:prstGeom prst="rect">
            <a:avLst/>
          </a:prstGeom>
        </p:spPr>
      </p:pic>
    </p:spTree>
    <p:extLst>
      <p:ext uri="{BB962C8B-B14F-4D97-AF65-F5344CB8AC3E}">
        <p14:creationId xmlns:p14="http://schemas.microsoft.com/office/powerpoint/2010/main" val="7153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a:t>
            </a:fld>
            <a:endParaRPr lang="en-US"/>
          </a:p>
        </p:txBody>
      </p:sp>
      <p:sp>
        <p:nvSpPr>
          <p:cNvPr id="3" name="Rectangle 2"/>
          <p:cNvSpPr/>
          <p:nvPr/>
        </p:nvSpPr>
        <p:spPr>
          <a:xfrm>
            <a:off x="626448" y="4572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2"/>
          <p:cNvSpPr>
            <a:spLocks noChangeArrowheads="1"/>
          </p:cNvSpPr>
          <p:nvPr/>
        </p:nvSpPr>
        <p:spPr bwMode="auto">
          <a:xfrm>
            <a:off x="1143000"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213452120"/>
              </p:ext>
            </p:extLst>
          </p:nvPr>
        </p:nvGraphicFramePr>
        <p:xfrm>
          <a:off x="1143000" y="228599"/>
          <a:ext cx="1447800" cy="1077433"/>
        </p:xfrm>
        <a:graphic>
          <a:graphicData uri="http://schemas.openxmlformats.org/presentationml/2006/ole">
            <mc:AlternateContent xmlns:mc="http://schemas.openxmlformats.org/markup-compatibility/2006">
              <mc:Choice xmlns:v="urn:schemas-microsoft-com:vml" Requires="v">
                <p:oleObj spid="_x0000_s71713" name="Equation" r:id="rId3" imgW="1231900" imgH="914400" progId="Equation.DSMT4">
                  <p:embed/>
                </p:oleObj>
              </mc:Choice>
              <mc:Fallback>
                <p:oleObj name="Equation" r:id="rId3" imgW="12319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599"/>
                        <a:ext cx="1447800" cy="1077433"/>
                      </a:xfrm>
                      <a:prstGeom prst="rect">
                        <a:avLst/>
                      </a:prstGeom>
                      <a:noFill/>
                    </p:spPr>
                  </p:pic>
                </p:oleObj>
              </mc:Fallback>
            </mc:AlternateContent>
          </a:graphicData>
        </a:graphic>
      </p:graphicFrame>
      <p:sp>
        <p:nvSpPr>
          <p:cNvPr id="6" name="Rectangle 5"/>
          <p:cNvSpPr/>
          <p:nvPr/>
        </p:nvSpPr>
        <p:spPr>
          <a:xfrm>
            <a:off x="2895601" y="457200"/>
            <a:ext cx="25146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which is in Echelon form</a:t>
            </a:r>
            <a:endParaRPr lang="en-US" dirty="0"/>
          </a:p>
        </p:txBody>
      </p:sp>
      <p:sp>
        <p:nvSpPr>
          <p:cNvPr id="7" name="Rectangle 6"/>
          <p:cNvSpPr/>
          <p:nvPr/>
        </p:nvSpPr>
        <p:spPr>
          <a:xfrm>
            <a:off x="609600" y="1306033"/>
            <a:ext cx="7467600" cy="774571"/>
          </a:xfrm>
          <a:prstGeom prst="rect">
            <a:avLst/>
          </a:prstGeom>
        </p:spPr>
        <p:txBody>
          <a:bodyPr wrap="square">
            <a:spAutoFit/>
          </a:bodyPr>
          <a:lstStyle/>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Hence </a:t>
            </a:r>
            <a:r>
              <a:rPr lang="en-US" dirty="0">
                <a:solidFill>
                  <a:srgbClr val="FF0000"/>
                </a:solidFill>
                <a:latin typeface="Symbol" panose="05050102010706020507" pitchFamily="18" charset="2"/>
                <a:ea typeface="Times New Roman" panose="02020603050405020304" pitchFamily="18" charset="0"/>
                <a:cs typeface="Gautami" panose="020B0502040204020203" pitchFamily="34" charset="0"/>
              </a:rPr>
              <a:t>r</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a:t>
            </a:r>
            <a:r>
              <a:rPr lang="en-US" dirty="0">
                <a:latin typeface="Times New Roman" panose="02020603050405020304" pitchFamily="18" charset="0"/>
                <a:ea typeface="Times New Roman" panose="02020603050405020304" pitchFamily="18" charset="0"/>
                <a:cs typeface="Gautami" panose="020B0502040204020203" pitchFamily="34" charset="0"/>
              </a:rPr>
              <a:t> = the number of non – zero runes of the last equivalent matrix of A </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p>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                        = </a:t>
            </a:r>
            <a:r>
              <a:rPr lang="en-US" dirty="0">
                <a:latin typeface="Times New Roman" panose="02020603050405020304" pitchFamily="18" charset="0"/>
                <a:ea typeface="Times New Roman" panose="02020603050405020304" pitchFamily="18" charset="0"/>
                <a:cs typeface="Gautami" panose="020B0502040204020203" pitchFamily="34" charset="0"/>
              </a:rPr>
              <a:t>4</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1" name="Rectangle 10"/>
          <p:cNvSpPr/>
          <p:nvPr/>
        </p:nvSpPr>
        <p:spPr>
          <a:xfrm>
            <a:off x="381000" y="2209801"/>
            <a:ext cx="3581400" cy="769441"/>
          </a:xfrm>
          <a:prstGeom prst="rect">
            <a:avLst/>
          </a:prstGeom>
        </p:spPr>
        <p:txBody>
          <a:bodyPr wrap="square">
            <a:spAutoFit/>
          </a:bodyPr>
          <a:lstStyle/>
          <a:p>
            <a:r>
              <a:rPr lang="en-US" sz="2200"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4. For </a:t>
            </a:r>
            <a:r>
              <a:rPr lang="en-US" sz="220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what value of k the </a:t>
            </a:r>
            <a:r>
              <a:rPr lang="en-US" sz="2200"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a:t>
            </a:r>
          </a:p>
          <a:p>
            <a:r>
              <a:rPr lang="en-US" sz="220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a:t>
            </a:r>
            <a:r>
              <a:rPr lang="en-US" sz="2200"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matrix A </a:t>
            </a:r>
            <a:r>
              <a:rPr lang="en-US" sz="220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a:t>
            </a:r>
            <a:endParaRPr lang="en-US" sz="2200" dirty="0">
              <a:solidFill>
                <a:srgbClr val="FF0000"/>
              </a:solidFill>
            </a:endParaRPr>
          </a:p>
        </p:txBody>
      </p:sp>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140057206"/>
              </p:ext>
            </p:extLst>
          </p:nvPr>
        </p:nvGraphicFramePr>
        <p:xfrm>
          <a:off x="3657600" y="1903963"/>
          <a:ext cx="1469054" cy="1343135"/>
        </p:xfrm>
        <a:graphic>
          <a:graphicData uri="http://schemas.openxmlformats.org/presentationml/2006/ole">
            <mc:AlternateContent xmlns:mc="http://schemas.openxmlformats.org/markup-compatibility/2006">
              <mc:Choice xmlns:v="urn:schemas-microsoft-com:vml" Requires="v">
                <p:oleObj spid="_x0000_s71714" name="Equation" r:id="rId5" imgW="1003300" imgH="914400" progId="Equation.DSMT4">
                  <p:embed/>
                </p:oleObj>
              </mc:Choice>
              <mc:Fallback>
                <p:oleObj name="Equation" r:id="rId5" imgW="1003300" imgH="9144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903963"/>
                        <a:ext cx="1469054" cy="1343135"/>
                      </a:xfrm>
                      <a:prstGeom prst="rect">
                        <a:avLst/>
                      </a:prstGeom>
                      <a:noFill/>
                    </p:spPr>
                  </p:pic>
                </p:oleObj>
              </mc:Fallback>
            </mc:AlternateContent>
          </a:graphicData>
        </a:graphic>
      </p:graphicFrame>
      <p:sp>
        <p:nvSpPr>
          <p:cNvPr id="14" name="Rectangle 13"/>
          <p:cNvSpPr/>
          <p:nvPr/>
        </p:nvSpPr>
        <p:spPr>
          <a:xfrm>
            <a:off x="5105400" y="2221468"/>
            <a:ext cx="1807547" cy="430887"/>
          </a:xfrm>
          <a:prstGeom prst="rect">
            <a:avLst/>
          </a:prstGeom>
        </p:spPr>
        <p:txBody>
          <a:bodyPr wrap="square">
            <a:spAutoFit/>
          </a:bodyPr>
          <a:lstStyle/>
          <a:p>
            <a:r>
              <a:rPr lang="en-US" sz="220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has rank 3.</a:t>
            </a:r>
            <a:endParaRPr lang="en-US" sz="2200" dirty="0">
              <a:solidFill>
                <a:srgbClr val="FF0000"/>
              </a:solidFill>
            </a:endParaRPr>
          </a:p>
        </p:txBody>
      </p:sp>
      <p:sp>
        <p:nvSpPr>
          <p:cNvPr id="15" name="TextBox 14"/>
          <p:cNvSpPr txBox="1"/>
          <p:nvPr/>
        </p:nvSpPr>
        <p:spPr>
          <a:xfrm>
            <a:off x="381000" y="3247098"/>
            <a:ext cx="609600" cy="400110"/>
          </a:xfrm>
          <a:prstGeom prst="rect">
            <a:avLst/>
          </a:prstGeom>
          <a:noFill/>
        </p:spPr>
        <p:txBody>
          <a:bodyPr wrap="square" rtlCol="0">
            <a:spAutoFit/>
          </a:bodyPr>
          <a:lstStyle/>
          <a:p>
            <a:r>
              <a:rPr lang="en-US" sz="2000" dirty="0" smtClean="0">
                <a:solidFill>
                  <a:srgbClr val="FF0000"/>
                </a:solidFill>
              </a:rPr>
              <a:t>Sol:</a:t>
            </a:r>
            <a:endParaRPr lang="en-US" dirty="0">
              <a:solidFill>
                <a:srgbClr val="FF0000"/>
              </a:solidFill>
            </a:endParaRPr>
          </a:p>
        </p:txBody>
      </p:sp>
      <p:sp>
        <p:nvSpPr>
          <p:cNvPr id="16" name="Rectangle 15"/>
          <p:cNvSpPr/>
          <p:nvPr/>
        </p:nvSpPr>
        <p:spPr>
          <a:xfrm>
            <a:off x="914400" y="3288268"/>
            <a:ext cx="936603"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Let A = </a:t>
            </a:r>
            <a:endParaRPr lang="en-US" dirty="0"/>
          </a:p>
        </p:txBody>
      </p:sp>
      <p:sp>
        <p:nvSpPr>
          <p:cNvPr id="1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510474356"/>
              </p:ext>
            </p:extLst>
          </p:nvPr>
        </p:nvGraphicFramePr>
        <p:xfrm>
          <a:off x="1824037" y="3101494"/>
          <a:ext cx="1300163" cy="1188720"/>
        </p:xfrm>
        <a:graphic>
          <a:graphicData uri="http://schemas.openxmlformats.org/presentationml/2006/ole">
            <mc:AlternateContent xmlns:mc="http://schemas.openxmlformats.org/markup-compatibility/2006">
              <mc:Choice xmlns:v="urn:schemas-microsoft-com:vml" Requires="v">
                <p:oleObj spid="_x0000_s71715" name="Equation" r:id="rId7" imgW="1003300" imgH="914400" progId="Equation.DSMT4">
                  <p:embed/>
                </p:oleObj>
              </mc:Choice>
              <mc:Fallback>
                <p:oleObj name="Equation" r:id="rId7" imgW="1003300" imgH="914400"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037" y="3101494"/>
                        <a:ext cx="1300163" cy="1188720"/>
                      </a:xfrm>
                      <a:prstGeom prst="rect">
                        <a:avLst/>
                      </a:prstGeom>
                      <a:noFill/>
                    </p:spPr>
                  </p:pic>
                </p:oleObj>
              </mc:Fallback>
            </mc:AlternateContent>
          </a:graphicData>
        </a:graphic>
      </p:graphicFrame>
      <p:sp>
        <p:nvSpPr>
          <p:cNvPr id="19" name="Rectangle 18"/>
          <p:cNvSpPr/>
          <p:nvPr/>
        </p:nvSpPr>
        <p:spPr>
          <a:xfrm>
            <a:off x="3429000" y="3468469"/>
            <a:ext cx="2895600"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20" name="Rectangle 19"/>
          <p:cNvSpPr/>
          <p:nvPr/>
        </p:nvSpPr>
        <p:spPr>
          <a:xfrm>
            <a:off x="1295400" y="46598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25" name="Rectangle 20"/>
          <p:cNvSpPr>
            <a:spLocks noChangeArrowheads="1"/>
          </p:cNvSpPr>
          <p:nvPr/>
        </p:nvSpPr>
        <p:spPr bwMode="auto">
          <a:xfrm>
            <a:off x="2124075" y="4355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3578033388"/>
              </p:ext>
            </p:extLst>
          </p:nvPr>
        </p:nvGraphicFramePr>
        <p:xfrm>
          <a:off x="1828800" y="4355375"/>
          <a:ext cx="1414164" cy="1292950"/>
        </p:xfrm>
        <a:graphic>
          <a:graphicData uri="http://schemas.openxmlformats.org/presentationml/2006/ole">
            <mc:AlternateContent xmlns:mc="http://schemas.openxmlformats.org/markup-compatibility/2006">
              <mc:Choice xmlns:v="urn:schemas-microsoft-com:vml" Requires="v">
                <p:oleObj spid="_x0000_s71716" name="Equation" r:id="rId8" imgW="1003300" imgH="914400" progId="Equation.DSMT4">
                  <p:embed/>
                </p:oleObj>
              </mc:Choice>
              <mc:Fallback>
                <p:oleObj name="Equation" r:id="rId8" imgW="1003300" imgH="914400" progId="Equation.DSMT4">
                  <p:embed/>
                  <p:pic>
                    <p:nvPicPr>
                      <p:cNvPr id="0"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355375"/>
                        <a:ext cx="1414164" cy="1292950"/>
                      </a:xfrm>
                      <a:prstGeom prst="rect">
                        <a:avLst/>
                      </a:prstGeom>
                      <a:noFill/>
                    </p:spPr>
                  </p:pic>
                </p:oleObj>
              </mc:Fallback>
            </mc:AlternateContent>
          </a:graphicData>
        </a:graphic>
      </p:graphicFrame>
      <p:sp>
        <p:nvSpPr>
          <p:cNvPr id="27" name="Rectangle 26"/>
          <p:cNvSpPr/>
          <p:nvPr/>
        </p:nvSpPr>
        <p:spPr>
          <a:xfrm>
            <a:off x="3886200" y="4419600"/>
            <a:ext cx="2590800"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4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3</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kR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9R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Tree>
    <p:extLst>
      <p:ext uri="{BB962C8B-B14F-4D97-AF65-F5344CB8AC3E}">
        <p14:creationId xmlns:p14="http://schemas.microsoft.com/office/powerpoint/2010/main" val="129354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1" grpId="0"/>
      <p:bldP spid="14" grpId="0"/>
      <p:bldP spid="15" grpId="0"/>
      <p:bldP spid="16" grpId="0"/>
      <p:bldP spid="19" grpId="0"/>
      <p:bldP spid="20" grpId="0"/>
      <p:bldP spid="2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140</a:t>
            </a:fld>
            <a:endParaRPr lang="en-US"/>
          </a:p>
        </p:txBody>
      </p:sp>
      <p:pic>
        <p:nvPicPr>
          <p:cNvPr id="3" name="Picture 2"/>
          <p:cNvPicPr>
            <a:picLocks noChangeAspect="1"/>
          </p:cNvPicPr>
          <p:nvPr/>
        </p:nvPicPr>
        <p:blipFill>
          <a:blip r:embed="rId2"/>
          <a:stretch>
            <a:fillRect/>
          </a:stretch>
        </p:blipFill>
        <p:spPr>
          <a:xfrm>
            <a:off x="762000" y="304800"/>
            <a:ext cx="6886575" cy="2895600"/>
          </a:xfrm>
          <a:prstGeom prst="rect">
            <a:avLst/>
          </a:prstGeom>
        </p:spPr>
      </p:pic>
      <p:pic>
        <p:nvPicPr>
          <p:cNvPr id="5" name="Picture 4"/>
          <p:cNvPicPr>
            <a:picLocks noChangeAspect="1"/>
          </p:cNvPicPr>
          <p:nvPr/>
        </p:nvPicPr>
        <p:blipFill>
          <a:blip r:embed="rId3"/>
          <a:stretch>
            <a:fillRect/>
          </a:stretch>
        </p:blipFill>
        <p:spPr>
          <a:xfrm>
            <a:off x="247650" y="3457575"/>
            <a:ext cx="7829550" cy="1038225"/>
          </a:xfrm>
          <a:prstGeom prst="rect">
            <a:avLst/>
          </a:prstGeom>
        </p:spPr>
      </p:pic>
      <p:pic>
        <p:nvPicPr>
          <p:cNvPr id="6" name="Picture 5"/>
          <p:cNvPicPr>
            <a:picLocks noChangeAspect="1"/>
          </p:cNvPicPr>
          <p:nvPr/>
        </p:nvPicPr>
        <p:blipFill>
          <a:blip r:embed="rId4"/>
          <a:stretch>
            <a:fillRect/>
          </a:stretch>
        </p:blipFill>
        <p:spPr>
          <a:xfrm>
            <a:off x="609600" y="4648200"/>
            <a:ext cx="6381750" cy="2000250"/>
          </a:xfrm>
          <a:prstGeom prst="rect">
            <a:avLst/>
          </a:prstGeom>
        </p:spPr>
      </p:pic>
    </p:spTree>
    <p:extLst>
      <p:ext uri="{BB962C8B-B14F-4D97-AF65-F5344CB8AC3E}">
        <p14:creationId xmlns:p14="http://schemas.microsoft.com/office/powerpoint/2010/main" val="146520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141</a:t>
            </a:fld>
            <a:endParaRPr lang="en-US"/>
          </a:p>
        </p:txBody>
      </p:sp>
      <p:pic>
        <p:nvPicPr>
          <p:cNvPr id="3" name="Picture 2"/>
          <p:cNvPicPr>
            <a:picLocks noChangeAspect="1"/>
          </p:cNvPicPr>
          <p:nvPr/>
        </p:nvPicPr>
        <p:blipFill>
          <a:blip r:embed="rId2"/>
          <a:stretch>
            <a:fillRect/>
          </a:stretch>
        </p:blipFill>
        <p:spPr>
          <a:xfrm>
            <a:off x="1066800" y="381000"/>
            <a:ext cx="5876925" cy="2019300"/>
          </a:xfrm>
          <a:prstGeom prst="rect">
            <a:avLst/>
          </a:prstGeom>
        </p:spPr>
      </p:pic>
      <p:pic>
        <p:nvPicPr>
          <p:cNvPr id="4" name="Picture 3"/>
          <p:cNvPicPr>
            <a:picLocks noChangeAspect="1"/>
          </p:cNvPicPr>
          <p:nvPr/>
        </p:nvPicPr>
        <p:blipFill>
          <a:blip r:embed="rId3"/>
          <a:stretch>
            <a:fillRect/>
          </a:stretch>
        </p:blipFill>
        <p:spPr>
          <a:xfrm>
            <a:off x="685800" y="2547937"/>
            <a:ext cx="6267450" cy="1762125"/>
          </a:xfrm>
          <a:prstGeom prst="rect">
            <a:avLst/>
          </a:prstGeom>
        </p:spPr>
      </p:pic>
      <p:pic>
        <p:nvPicPr>
          <p:cNvPr id="5" name="Picture 4"/>
          <p:cNvPicPr>
            <a:picLocks noChangeAspect="1"/>
          </p:cNvPicPr>
          <p:nvPr/>
        </p:nvPicPr>
        <p:blipFill>
          <a:blip r:embed="rId4"/>
          <a:stretch>
            <a:fillRect/>
          </a:stretch>
        </p:blipFill>
        <p:spPr>
          <a:xfrm>
            <a:off x="1066800" y="4572000"/>
            <a:ext cx="3933825" cy="1743075"/>
          </a:xfrm>
          <a:prstGeom prst="rect">
            <a:avLst/>
          </a:prstGeom>
        </p:spPr>
      </p:pic>
    </p:spTree>
    <p:extLst>
      <p:ext uri="{BB962C8B-B14F-4D97-AF65-F5344CB8AC3E}">
        <p14:creationId xmlns:p14="http://schemas.microsoft.com/office/powerpoint/2010/main" val="214123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142</a:t>
            </a:fld>
            <a:endParaRPr lang="en-US"/>
          </a:p>
        </p:txBody>
      </p:sp>
      <p:pic>
        <p:nvPicPr>
          <p:cNvPr id="3" name="Picture 2"/>
          <p:cNvPicPr>
            <a:picLocks noChangeAspect="1"/>
          </p:cNvPicPr>
          <p:nvPr/>
        </p:nvPicPr>
        <p:blipFill>
          <a:blip r:embed="rId2"/>
          <a:stretch>
            <a:fillRect/>
          </a:stretch>
        </p:blipFill>
        <p:spPr>
          <a:xfrm>
            <a:off x="1447800" y="381000"/>
            <a:ext cx="4333875" cy="1619250"/>
          </a:xfrm>
          <a:prstGeom prst="rect">
            <a:avLst/>
          </a:prstGeom>
        </p:spPr>
      </p:pic>
      <p:pic>
        <p:nvPicPr>
          <p:cNvPr id="4" name="Picture 3"/>
          <p:cNvPicPr>
            <a:picLocks noChangeAspect="1"/>
          </p:cNvPicPr>
          <p:nvPr/>
        </p:nvPicPr>
        <p:blipFill>
          <a:blip r:embed="rId3"/>
          <a:stretch>
            <a:fillRect/>
          </a:stretch>
        </p:blipFill>
        <p:spPr>
          <a:xfrm>
            <a:off x="1524000" y="2362200"/>
            <a:ext cx="4076700" cy="1400175"/>
          </a:xfrm>
          <a:prstGeom prst="rect">
            <a:avLst/>
          </a:prstGeom>
        </p:spPr>
      </p:pic>
      <p:pic>
        <p:nvPicPr>
          <p:cNvPr id="5" name="Picture 4"/>
          <p:cNvPicPr>
            <a:picLocks noChangeAspect="1"/>
          </p:cNvPicPr>
          <p:nvPr/>
        </p:nvPicPr>
        <p:blipFill>
          <a:blip r:embed="rId4"/>
          <a:stretch>
            <a:fillRect/>
          </a:stretch>
        </p:blipFill>
        <p:spPr>
          <a:xfrm>
            <a:off x="1143000" y="4191000"/>
            <a:ext cx="3714750" cy="1628775"/>
          </a:xfrm>
          <a:prstGeom prst="rect">
            <a:avLst/>
          </a:prstGeom>
        </p:spPr>
      </p:pic>
    </p:spTree>
    <p:extLst>
      <p:ext uri="{BB962C8B-B14F-4D97-AF65-F5344CB8AC3E}">
        <p14:creationId xmlns:p14="http://schemas.microsoft.com/office/powerpoint/2010/main" val="32898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143</a:t>
            </a:fld>
            <a:endParaRPr lang="en-US"/>
          </a:p>
        </p:txBody>
      </p:sp>
      <p:pic>
        <p:nvPicPr>
          <p:cNvPr id="3" name="Picture 2"/>
          <p:cNvPicPr>
            <a:picLocks noChangeAspect="1"/>
          </p:cNvPicPr>
          <p:nvPr/>
        </p:nvPicPr>
        <p:blipFill>
          <a:blip r:embed="rId2"/>
          <a:stretch>
            <a:fillRect/>
          </a:stretch>
        </p:blipFill>
        <p:spPr>
          <a:xfrm>
            <a:off x="361950" y="381000"/>
            <a:ext cx="7410450" cy="2667000"/>
          </a:xfrm>
          <a:prstGeom prst="rect">
            <a:avLst/>
          </a:prstGeom>
        </p:spPr>
      </p:pic>
      <p:pic>
        <p:nvPicPr>
          <p:cNvPr id="4" name="Picture 3"/>
          <p:cNvPicPr>
            <a:picLocks noChangeAspect="1"/>
          </p:cNvPicPr>
          <p:nvPr/>
        </p:nvPicPr>
        <p:blipFill>
          <a:blip r:embed="rId3"/>
          <a:stretch>
            <a:fillRect/>
          </a:stretch>
        </p:blipFill>
        <p:spPr>
          <a:xfrm>
            <a:off x="457200" y="3190875"/>
            <a:ext cx="7248525" cy="2295525"/>
          </a:xfrm>
          <a:prstGeom prst="rect">
            <a:avLst/>
          </a:prstGeom>
        </p:spPr>
      </p:pic>
    </p:spTree>
    <p:extLst>
      <p:ext uri="{BB962C8B-B14F-4D97-AF65-F5344CB8AC3E}">
        <p14:creationId xmlns:p14="http://schemas.microsoft.com/office/powerpoint/2010/main" val="72986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144</a:t>
            </a:fld>
            <a:endParaRPr lang="en-US"/>
          </a:p>
        </p:txBody>
      </p:sp>
      <p:pic>
        <p:nvPicPr>
          <p:cNvPr id="3" name="Picture 2"/>
          <p:cNvPicPr>
            <a:picLocks noChangeAspect="1"/>
          </p:cNvPicPr>
          <p:nvPr/>
        </p:nvPicPr>
        <p:blipFill>
          <a:blip r:embed="rId2"/>
          <a:stretch>
            <a:fillRect/>
          </a:stretch>
        </p:blipFill>
        <p:spPr>
          <a:xfrm>
            <a:off x="228600" y="304800"/>
            <a:ext cx="7267575" cy="3248025"/>
          </a:xfrm>
          <a:prstGeom prst="rect">
            <a:avLst/>
          </a:prstGeom>
        </p:spPr>
      </p:pic>
      <p:pic>
        <p:nvPicPr>
          <p:cNvPr id="4" name="Picture 3"/>
          <p:cNvPicPr>
            <a:picLocks noChangeAspect="1"/>
          </p:cNvPicPr>
          <p:nvPr/>
        </p:nvPicPr>
        <p:blipFill>
          <a:blip r:embed="rId3"/>
          <a:stretch>
            <a:fillRect/>
          </a:stretch>
        </p:blipFill>
        <p:spPr>
          <a:xfrm>
            <a:off x="238125" y="3733800"/>
            <a:ext cx="7305675" cy="1133475"/>
          </a:xfrm>
          <a:prstGeom prst="rect">
            <a:avLst/>
          </a:prstGeom>
        </p:spPr>
      </p:pic>
      <p:pic>
        <p:nvPicPr>
          <p:cNvPr id="5" name="Picture 4"/>
          <p:cNvPicPr>
            <a:picLocks noChangeAspect="1"/>
          </p:cNvPicPr>
          <p:nvPr/>
        </p:nvPicPr>
        <p:blipFill>
          <a:blip r:embed="rId4"/>
          <a:stretch>
            <a:fillRect/>
          </a:stretch>
        </p:blipFill>
        <p:spPr>
          <a:xfrm>
            <a:off x="457200" y="5105400"/>
            <a:ext cx="6753225" cy="1600200"/>
          </a:xfrm>
          <a:prstGeom prst="rect">
            <a:avLst/>
          </a:prstGeom>
        </p:spPr>
      </p:pic>
    </p:spTree>
    <p:extLst>
      <p:ext uri="{BB962C8B-B14F-4D97-AF65-F5344CB8AC3E}">
        <p14:creationId xmlns:p14="http://schemas.microsoft.com/office/powerpoint/2010/main" val="22932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145</a:t>
            </a:fld>
            <a:endParaRPr lang="en-US"/>
          </a:p>
        </p:txBody>
      </p:sp>
      <p:pic>
        <p:nvPicPr>
          <p:cNvPr id="3" name="Picture 2"/>
          <p:cNvPicPr>
            <a:picLocks noChangeAspect="1"/>
          </p:cNvPicPr>
          <p:nvPr/>
        </p:nvPicPr>
        <p:blipFill>
          <a:blip r:embed="rId2"/>
          <a:stretch>
            <a:fillRect/>
          </a:stretch>
        </p:blipFill>
        <p:spPr>
          <a:xfrm>
            <a:off x="1371600" y="381000"/>
            <a:ext cx="5610225" cy="2143125"/>
          </a:xfrm>
          <a:prstGeom prst="rect">
            <a:avLst/>
          </a:prstGeom>
        </p:spPr>
      </p:pic>
      <p:pic>
        <p:nvPicPr>
          <p:cNvPr id="4" name="Picture 3"/>
          <p:cNvPicPr>
            <a:picLocks noChangeAspect="1"/>
          </p:cNvPicPr>
          <p:nvPr/>
        </p:nvPicPr>
        <p:blipFill>
          <a:blip r:embed="rId3"/>
          <a:stretch>
            <a:fillRect/>
          </a:stretch>
        </p:blipFill>
        <p:spPr>
          <a:xfrm>
            <a:off x="1143000" y="2714625"/>
            <a:ext cx="6324600" cy="1857375"/>
          </a:xfrm>
          <a:prstGeom prst="rect">
            <a:avLst/>
          </a:prstGeom>
        </p:spPr>
      </p:pic>
      <p:pic>
        <p:nvPicPr>
          <p:cNvPr id="5" name="Picture 4"/>
          <p:cNvPicPr>
            <a:picLocks noChangeAspect="1"/>
          </p:cNvPicPr>
          <p:nvPr/>
        </p:nvPicPr>
        <p:blipFill>
          <a:blip r:embed="rId4"/>
          <a:stretch>
            <a:fillRect/>
          </a:stretch>
        </p:blipFill>
        <p:spPr>
          <a:xfrm>
            <a:off x="1905000" y="4695825"/>
            <a:ext cx="4733925" cy="1628775"/>
          </a:xfrm>
          <a:prstGeom prst="rect">
            <a:avLst/>
          </a:prstGeom>
        </p:spPr>
      </p:pic>
    </p:spTree>
    <p:extLst>
      <p:ext uri="{BB962C8B-B14F-4D97-AF65-F5344CB8AC3E}">
        <p14:creationId xmlns:p14="http://schemas.microsoft.com/office/powerpoint/2010/main" val="29543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146</a:t>
            </a:fld>
            <a:endParaRPr lang="en-US"/>
          </a:p>
        </p:txBody>
      </p:sp>
      <p:pic>
        <p:nvPicPr>
          <p:cNvPr id="3" name="Picture 2"/>
          <p:cNvPicPr>
            <a:picLocks noChangeAspect="1"/>
          </p:cNvPicPr>
          <p:nvPr/>
        </p:nvPicPr>
        <p:blipFill>
          <a:blip r:embed="rId2"/>
          <a:stretch>
            <a:fillRect/>
          </a:stretch>
        </p:blipFill>
        <p:spPr>
          <a:xfrm>
            <a:off x="1447800" y="381000"/>
            <a:ext cx="4371975" cy="1676400"/>
          </a:xfrm>
          <a:prstGeom prst="rect">
            <a:avLst/>
          </a:prstGeom>
        </p:spPr>
      </p:pic>
      <p:pic>
        <p:nvPicPr>
          <p:cNvPr id="4" name="Picture 3"/>
          <p:cNvPicPr>
            <a:picLocks noChangeAspect="1"/>
          </p:cNvPicPr>
          <p:nvPr/>
        </p:nvPicPr>
        <p:blipFill>
          <a:blip r:embed="rId3"/>
          <a:stretch>
            <a:fillRect/>
          </a:stretch>
        </p:blipFill>
        <p:spPr>
          <a:xfrm>
            <a:off x="228600" y="2209800"/>
            <a:ext cx="7848600" cy="1695450"/>
          </a:xfrm>
          <a:prstGeom prst="rect">
            <a:avLst/>
          </a:prstGeom>
        </p:spPr>
      </p:pic>
    </p:spTree>
    <p:extLst>
      <p:ext uri="{BB962C8B-B14F-4D97-AF65-F5344CB8AC3E}">
        <p14:creationId xmlns:p14="http://schemas.microsoft.com/office/powerpoint/2010/main" val="379303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147</a:t>
            </a:fld>
            <a:endParaRPr lang="en-US"/>
          </a:p>
        </p:txBody>
      </p:sp>
      <p:pic>
        <p:nvPicPr>
          <p:cNvPr id="4" name="Picture 3"/>
          <p:cNvPicPr>
            <a:picLocks noChangeAspect="1"/>
          </p:cNvPicPr>
          <p:nvPr/>
        </p:nvPicPr>
        <p:blipFill>
          <a:blip r:embed="rId2"/>
          <a:stretch>
            <a:fillRect/>
          </a:stretch>
        </p:blipFill>
        <p:spPr>
          <a:xfrm>
            <a:off x="685800" y="457200"/>
            <a:ext cx="7296150" cy="1485900"/>
          </a:xfrm>
          <a:prstGeom prst="rect">
            <a:avLst/>
          </a:prstGeom>
        </p:spPr>
      </p:pic>
      <p:pic>
        <p:nvPicPr>
          <p:cNvPr id="5" name="Picture 4"/>
          <p:cNvPicPr>
            <a:picLocks noChangeAspect="1"/>
          </p:cNvPicPr>
          <p:nvPr/>
        </p:nvPicPr>
        <p:blipFill>
          <a:blip r:embed="rId3"/>
          <a:stretch>
            <a:fillRect/>
          </a:stretch>
        </p:blipFill>
        <p:spPr>
          <a:xfrm>
            <a:off x="1066800" y="2133600"/>
            <a:ext cx="5819775" cy="1847850"/>
          </a:xfrm>
          <a:prstGeom prst="rect">
            <a:avLst/>
          </a:prstGeom>
        </p:spPr>
      </p:pic>
      <p:pic>
        <p:nvPicPr>
          <p:cNvPr id="6" name="Picture 5"/>
          <p:cNvPicPr>
            <a:picLocks noChangeAspect="1"/>
          </p:cNvPicPr>
          <p:nvPr/>
        </p:nvPicPr>
        <p:blipFill>
          <a:blip r:embed="rId4"/>
          <a:stretch>
            <a:fillRect/>
          </a:stretch>
        </p:blipFill>
        <p:spPr>
          <a:xfrm>
            <a:off x="762000" y="4191000"/>
            <a:ext cx="6496050" cy="2076450"/>
          </a:xfrm>
          <a:prstGeom prst="rect">
            <a:avLst/>
          </a:prstGeom>
        </p:spPr>
      </p:pic>
    </p:spTree>
    <p:extLst>
      <p:ext uri="{BB962C8B-B14F-4D97-AF65-F5344CB8AC3E}">
        <p14:creationId xmlns:p14="http://schemas.microsoft.com/office/powerpoint/2010/main" val="7722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148</a:t>
            </a:fld>
            <a:endParaRPr lang="en-US"/>
          </a:p>
        </p:txBody>
      </p:sp>
      <p:pic>
        <p:nvPicPr>
          <p:cNvPr id="3" name="Picture 2"/>
          <p:cNvPicPr>
            <a:picLocks noChangeAspect="1"/>
          </p:cNvPicPr>
          <p:nvPr/>
        </p:nvPicPr>
        <p:blipFill>
          <a:blip r:embed="rId2"/>
          <a:stretch>
            <a:fillRect/>
          </a:stretch>
        </p:blipFill>
        <p:spPr>
          <a:xfrm>
            <a:off x="685800" y="533400"/>
            <a:ext cx="6372225" cy="1885950"/>
          </a:xfrm>
          <a:prstGeom prst="rect">
            <a:avLst/>
          </a:prstGeom>
        </p:spPr>
      </p:pic>
      <p:pic>
        <p:nvPicPr>
          <p:cNvPr id="4" name="Picture 3"/>
          <p:cNvPicPr>
            <a:picLocks noChangeAspect="1"/>
          </p:cNvPicPr>
          <p:nvPr/>
        </p:nvPicPr>
        <p:blipFill>
          <a:blip r:embed="rId3"/>
          <a:stretch>
            <a:fillRect/>
          </a:stretch>
        </p:blipFill>
        <p:spPr>
          <a:xfrm>
            <a:off x="1295400" y="2438400"/>
            <a:ext cx="4152900" cy="1981200"/>
          </a:xfrm>
          <a:prstGeom prst="rect">
            <a:avLst/>
          </a:prstGeom>
        </p:spPr>
      </p:pic>
      <p:pic>
        <p:nvPicPr>
          <p:cNvPr id="5" name="Picture 4"/>
          <p:cNvPicPr>
            <a:picLocks noChangeAspect="1"/>
          </p:cNvPicPr>
          <p:nvPr/>
        </p:nvPicPr>
        <p:blipFill>
          <a:blip r:embed="rId4"/>
          <a:stretch>
            <a:fillRect/>
          </a:stretch>
        </p:blipFill>
        <p:spPr>
          <a:xfrm>
            <a:off x="1219200" y="4667250"/>
            <a:ext cx="4029075" cy="1733550"/>
          </a:xfrm>
          <a:prstGeom prst="rect">
            <a:avLst/>
          </a:prstGeom>
        </p:spPr>
      </p:pic>
    </p:spTree>
    <p:extLst>
      <p:ext uri="{BB962C8B-B14F-4D97-AF65-F5344CB8AC3E}">
        <p14:creationId xmlns:p14="http://schemas.microsoft.com/office/powerpoint/2010/main" val="302107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Text Placeholder 5"/>
          <p:cNvSpPr>
            <a:spLocks noGrp="1"/>
          </p:cNvSpPr>
          <p:nvPr>
            <p:ph type="body" idx="1"/>
          </p:nvPr>
        </p:nvSpPr>
        <p:spPr>
          <a:xfrm>
            <a:off x="1552575" y="4860822"/>
            <a:ext cx="5410200" cy="1387577"/>
          </a:xfrm>
        </p:spPr>
        <p:txBody>
          <a:bodyPr>
            <a:normAutofit fontScale="92500" lnSpcReduction="20000"/>
          </a:bodyPr>
          <a:lstStyle/>
          <a:p>
            <a:r>
              <a:rPr lang="en-US" dirty="0" smtClean="0">
                <a:solidFill>
                  <a:srgbClr val="002060"/>
                </a:solidFill>
              </a:rPr>
              <a:t>PREPARED</a:t>
            </a:r>
          </a:p>
          <a:p>
            <a:r>
              <a:rPr lang="en-US" dirty="0" smtClean="0">
                <a:solidFill>
                  <a:srgbClr val="002060"/>
                </a:solidFill>
              </a:rPr>
              <a:t> BY </a:t>
            </a:r>
          </a:p>
          <a:p>
            <a:r>
              <a:rPr lang="en-US" dirty="0" smtClean="0">
                <a:solidFill>
                  <a:srgbClr val="002060"/>
                </a:solidFill>
              </a:rPr>
              <a:t>DR.V.SUBBAREDDY (H.O.D)</a:t>
            </a:r>
          </a:p>
          <a:p>
            <a:r>
              <a:rPr lang="en-US" dirty="0" smtClean="0">
                <a:solidFill>
                  <a:srgbClr val="002060"/>
                </a:solidFill>
              </a:rPr>
              <a:t>SRI HARI DEGREE COLLEGE,KADAPA</a:t>
            </a:r>
            <a:endParaRPr lang="en-US" dirty="0">
              <a:solidFill>
                <a:srgbClr val="002060"/>
              </a:solidFill>
            </a:endParaRPr>
          </a:p>
        </p:txBody>
      </p:sp>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149</a:t>
            </a:fld>
            <a:endParaRPr lang="en-US"/>
          </a:p>
        </p:txBody>
      </p:sp>
      <p:pic>
        <p:nvPicPr>
          <p:cNvPr id="3" name="Picture 2"/>
          <p:cNvPicPr>
            <a:picLocks noChangeAspect="1"/>
          </p:cNvPicPr>
          <p:nvPr/>
        </p:nvPicPr>
        <p:blipFill>
          <a:blip r:embed="rId3"/>
          <a:stretch>
            <a:fillRect/>
          </a:stretch>
        </p:blipFill>
        <p:spPr>
          <a:xfrm>
            <a:off x="1676400" y="381000"/>
            <a:ext cx="4524375" cy="1704975"/>
          </a:xfrm>
          <a:prstGeom prst="rect">
            <a:avLst/>
          </a:prstGeom>
        </p:spPr>
      </p:pic>
      <p:pic>
        <p:nvPicPr>
          <p:cNvPr id="5" name="Picture 4"/>
          <p:cNvPicPr>
            <a:picLocks noChangeAspect="1"/>
          </p:cNvPicPr>
          <p:nvPr/>
        </p:nvPicPr>
        <p:blipFill>
          <a:blip r:embed="rId4"/>
          <a:stretch>
            <a:fillRect/>
          </a:stretch>
        </p:blipFill>
        <p:spPr>
          <a:xfrm>
            <a:off x="457200" y="2419350"/>
            <a:ext cx="7600950" cy="2457450"/>
          </a:xfrm>
          <a:prstGeom prst="rect">
            <a:avLst/>
          </a:prstGeom>
        </p:spPr>
      </p:pic>
    </p:spTree>
    <p:extLst>
      <p:ext uri="{BB962C8B-B14F-4D97-AF65-F5344CB8AC3E}">
        <p14:creationId xmlns:p14="http://schemas.microsoft.com/office/powerpoint/2010/main" val="83308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15</a:t>
            </a:fld>
            <a:endParaRPr lang="en-US"/>
          </a:p>
        </p:txBody>
      </p:sp>
      <p:sp>
        <p:nvSpPr>
          <p:cNvPr id="3" name="Rectangle 2"/>
          <p:cNvSpPr/>
          <p:nvPr/>
        </p:nvSpPr>
        <p:spPr>
          <a:xfrm>
            <a:off x="381000" y="3926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2"/>
          <p:cNvSpPr>
            <a:spLocks noChangeArrowheads="1"/>
          </p:cNvSpPr>
          <p:nvPr/>
        </p:nvSpPr>
        <p:spPr bwMode="auto">
          <a:xfrm>
            <a:off x="12192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505776552"/>
              </p:ext>
            </p:extLst>
          </p:nvPr>
        </p:nvGraphicFramePr>
        <p:xfrm>
          <a:off x="990600" y="152399"/>
          <a:ext cx="1981200" cy="1348903"/>
        </p:xfrm>
        <a:graphic>
          <a:graphicData uri="http://schemas.openxmlformats.org/presentationml/2006/ole">
            <mc:AlternateContent xmlns:mc="http://schemas.openxmlformats.org/markup-compatibility/2006">
              <mc:Choice xmlns:v="urn:schemas-microsoft-com:vml" Requires="v">
                <p:oleObj spid="_x0000_s66330" name="Equation" r:id="rId3" imgW="1346200" imgH="914400" progId="Equation.DSMT4">
                  <p:embed/>
                </p:oleObj>
              </mc:Choice>
              <mc:Fallback>
                <p:oleObj name="Equation" r:id="rId3" imgW="13462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52399"/>
                        <a:ext cx="1981200" cy="1348903"/>
                      </a:xfrm>
                      <a:prstGeom prst="rect">
                        <a:avLst/>
                      </a:prstGeom>
                      <a:noFill/>
                    </p:spPr>
                  </p:pic>
                </p:oleObj>
              </mc:Fallback>
            </mc:AlternateContent>
          </a:graphicData>
        </a:graphic>
      </p:graphicFrame>
      <p:sp>
        <p:nvSpPr>
          <p:cNvPr id="8" name="Rectangle 7"/>
          <p:cNvSpPr/>
          <p:nvPr/>
        </p:nvSpPr>
        <p:spPr>
          <a:xfrm>
            <a:off x="533400" y="1524001"/>
            <a:ext cx="63246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Since the given matrix is of rank 3, then it’s 4-rowed miner is zero</a:t>
            </a:r>
            <a:r>
              <a:rPr lang="en-US" dirty="0" smtClean="0">
                <a:latin typeface="Times New Roman" panose="02020603050405020304" pitchFamily="18" charset="0"/>
                <a:ea typeface="Times New Roman" panose="02020603050405020304" pitchFamily="18" charset="0"/>
                <a:cs typeface="Gautami" panose="020B0502040204020203" pitchFamily="34" charset="0"/>
              </a:rPr>
              <a:t>. i.e. </a:t>
            </a:r>
            <a:r>
              <a:rPr lang="en-US" dirty="0" err="1" smtClean="0">
                <a:latin typeface="Times New Roman" panose="02020603050405020304" pitchFamily="18" charset="0"/>
                <a:ea typeface="Times New Roman" panose="02020603050405020304" pitchFamily="18" charset="0"/>
                <a:cs typeface="Gautami" panose="020B0502040204020203" pitchFamily="34" charset="0"/>
              </a:rPr>
              <a:t>det</a:t>
            </a:r>
            <a:r>
              <a:rPr lang="en-US" dirty="0" smtClean="0">
                <a:latin typeface="Times New Roman" panose="02020603050405020304" pitchFamily="18" charset="0"/>
                <a:ea typeface="Times New Roman" panose="02020603050405020304" pitchFamily="18" charset="0"/>
                <a:cs typeface="Gautami" panose="020B0502040204020203" pitchFamily="34" charset="0"/>
              </a:rPr>
              <a:t> A=0.</a:t>
            </a:r>
            <a:endParaRPr lang="en-US" dirty="0"/>
          </a:p>
        </p:txBody>
      </p:sp>
      <p:sp>
        <p:nvSpPr>
          <p:cNvPr id="12" name="Rectangle 8"/>
          <p:cNvSpPr>
            <a:spLocks noChangeArrowheads="1"/>
          </p:cNvSpPr>
          <p:nvPr/>
        </p:nvSpPr>
        <p:spPr bwMode="auto">
          <a:xfrm>
            <a:off x="1412082" y="22457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024795269"/>
              </p:ext>
            </p:extLst>
          </p:nvPr>
        </p:nvGraphicFramePr>
        <p:xfrm>
          <a:off x="1298574" y="2246312"/>
          <a:ext cx="2105381" cy="1295619"/>
        </p:xfrm>
        <a:graphic>
          <a:graphicData uri="http://schemas.openxmlformats.org/presentationml/2006/ole">
            <mc:AlternateContent xmlns:mc="http://schemas.openxmlformats.org/markup-compatibility/2006">
              <mc:Choice xmlns:v="urn:schemas-microsoft-com:vml" Requires="v">
                <p:oleObj spid="_x0000_s66331" name="Equation" r:id="rId5" imgW="1485720" imgH="914400" progId="Equation.DSMT4">
                  <p:embed/>
                </p:oleObj>
              </mc:Choice>
              <mc:Fallback>
                <p:oleObj name="Equation" r:id="rId5" imgW="1485720" imgH="914400" progId="Equation.DSMT4">
                  <p:embed/>
                  <p:pic>
                    <p:nvPicPr>
                      <p:cNvPr id="0" name="Object 7"/>
                      <p:cNvPicPr>
                        <a:picLocks noChangeAspect="1" noChangeArrowheads="1"/>
                      </p:cNvPicPr>
                      <p:nvPr/>
                    </p:nvPicPr>
                    <p:blipFill>
                      <a:blip r:embed="rId6"/>
                      <a:srcRect/>
                      <a:stretch>
                        <a:fillRect/>
                      </a:stretch>
                    </p:blipFill>
                    <p:spPr bwMode="auto">
                      <a:xfrm>
                        <a:off x="1298574" y="2246312"/>
                        <a:ext cx="2105381" cy="1295619"/>
                      </a:xfrm>
                      <a:prstGeom prst="rect">
                        <a:avLst/>
                      </a:prstGeom>
                      <a:noFill/>
                    </p:spPr>
                  </p:pic>
                </p:oleObj>
              </mc:Fallback>
            </mc:AlternateContent>
          </a:graphicData>
        </a:graphic>
      </p:graphicFrame>
      <p:sp>
        <p:nvSpPr>
          <p:cNvPr id="14" name="Rectangle 13"/>
          <p:cNvSpPr/>
          <p:nvPr/>
        </p:nvSpPr>
        <p:spPr>
          <a:xfrm>
            <a:off x="3684134" y="2678668"/>
            <a:ext cx="264046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Expanding by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5" name="Rectangle 10"/>
          <p:cNvSpPr>
            <a:spLocks noChangeArrowheads="1"/>
          </p:cNvSpPr>
          <p:nvPr/>
        </p:nvSpPr>
        <p:spPr bwMode="auto">
          <a:xfrm>
            <a:off x="1828800" y="39064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2804302915"/>
              </p:ext>
            </p:extLst>
          </p:nvPr>
        </p:nvGraphicFramePr>
        <p:xfrm>
          <a:off x="1295400" y="3657600"/>
          <a:ext cx="2024380" cy="1143000"/>
        </p:xfrm>
        <a:graphic>
          <a:graphicData uri="http://schemas.openxmlformats.org/presentationml/2006/ole">
            <mc:AlternateContent xmlns:mc="http://schemas.openxmlformats.org/markup-compatibility/2006">
              <mc:Choice xmlns:v="urn:schemas-microsoft-com:vml" Requires="v">
                <p:oleObj spid="_x0000_s66332" name="Equation" r:id="rId7" imgW="1269720" imgH="711000" progId="Equation.DSMT4">
                  <p:embed/>
                </p:oleObj>
              </mc:Choice>
              <mc:Fallback>
                <p:oleObj name="Equation" r:id="rId7" imgW="1269720" imgH="711000" progId="Equation.DSMT4">
                  <p:embed/>
                  <p:pic>
                    <p:nvPicPr>
                      <p:cNvPr id="0" name="Object 9"/>
                      <p:cNvPicPr>
                        <a:picLocks noChangeAspect="1" noChangeArrowheads="1"/>
                      </p:cNvPicPr>
                      <p:nvPr/>
                    </p:nvPicPr>
                    <p:blipFill>
                      <a:blip r:embed="rId8"/>
                      <a:srcRect/>
                      <a:stretch>
                        <a:fillRect/>
                      </a:stretch>
                    </p:blipFill>
                    <p:spPr bwMode="auto">
                      <a:xfrm>
                        <a:off x="1295400" y="3657600"/>
                        <a:ext cx="2024380" cy="1143000"/>
                      </a:xfrm>
                      <a:prstGeom prst="rect">
                        <a:avLst/>
                      </a:prstGeom>
                      <a:noFill/>
                    </p:spPr>
                  </p:pic>
                </p:oleObj>
              </mc:Fallback>
            </mc:AlternateContent>
          </a:graphicData>
        </a:graphic>
      </p:graphicFrame>
      <p:sp>
        <p:nvSpPr>
          <p:cNvPr id="17" name="Rectangle 16"/>
          <p:cNvSpPr/>
          <p:nvPr/>
        </p:nvSpPr>
        <p:spPr>
          <a:xfrm>
            <a:off x="3733800" y="3962400"/>
            <a:ext cx="322395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Again expanding by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8" name="Rectangle 12"/>
          <p:cNvSpPr>
            <a:spLocks noChangeArrowheads="1"/>
          </p:cNvSpPr>
          <p:nvPr/>
        </p:nvSpPr>
        <p:spPr bwMode="auto">
          <a:xfrm>
            <a:off x="1412082" y="50494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339286738"/>
              </p:ext>
            </p:extLst>
          </p:nvPr>
        </p:nvGraphicFramePr>
        <p:xfrm>
          <a:off x="1066800" y="4952999"/>
          <a:ext cx="2436020" cy="838201"/>
        </p:xfrm>
        <a:graphic>
          <a:graphicData uri="http://schemas.openxmlformats.org/presentationml/2006/ole">
            <mc:AlternateContent xmlns:mc="http://schemas.openxmlformats.org/markup-compatibility/2006">
              <mc:Choice xmlns:v="urn:schemas-microsoft-com:vml" Requires="v">
                <p:oleObj spid="_x0000_s66333" name="Equation" r:id="rId9" imgW="1320480" imgH="457200" progId="Equation.DSMT4">
                  <p:embed/>
                </p:oleObj>
              </mc:Choice>
              <mc:Fallback>
                <p:oleObj name="Equation" r:id="rId9" imgW="1320480" imgH="457200" progId="Equation.DSMT4">
                  <p:embed/>
                  <p:pic>
                    <p:nvPicPr>
                      <p:cNvPr id="0" name="Object 11"/>
                      <p:cNvPicPr>
                        <a:picLocks noChangeAspect="1" noChangeArrowheads="1"/>
                      </p:cNvPicPr>
                      <p:nvPr/>
                    </p:nvPicPr>
                    <p:blipFill>
                      <a:blip r:embed="rId10"/>
                      <a:srcRect/>
                      <a:stretch>
                        <a:fillRect/>
                      </a:stretch>
                    </p:blipFill>
                    <p:spPr bwMode="auto">
                      <a:xfrm>
                        <a:off x="1066800" y="4952999"/>
                        <a:ext cx="2436020" cy="838201"/>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2132711"/>
              </p:ext>
            </p:extLst>
          </p:nvPr>
        </p:nvGraphicFramePr>
        <p:xfrm>
          <a:off x="3762375" y="5105400"/>
          <a:ext cx="2389188" cy="465137"/>
        </p:xfrm>
        <a:graphic>
          <a:graphicData uri="http://schemas.openxmlformats.org/presentationml/2006/ole">
            <mc:AlternateContent xmlns:mc="http://schemas.openxmlformats.org/markup-compatibility/2006">
              <mc:Choice xmlns:v="urn:schemas-microsoft-com:vml" Requires="v">
                <p:oleObj spid="_x0000_s66334" name="Equation" r:id="rId11" imgW="1295280" imgH="253800" progId="Equation.DSMT4">
                  <p:embed/>
                </p:oleObj>
              </mc:Choice>
              <mc:Fallback>
                <p:oleObj name="Equation" r:id="rId11" imgW="1295280" imgH="253800" progId="Equation.DSMT4">
                  <p:embed/>
                  <p:pic>
                    <p:nvPicPr>
                      <p:cNvPr id="0" name=""/>
                      <p:cNvPicPr>
                        <a:picLocks noChangeAspect="1" noChangeArrowheads="1"/>
                      </p:cNvPicPr>
                      <p:nvPr/>
                    </p:nvPicPr>
                    <p:blipFill>
                      <a:blip r:embed="rId12"/>
                      <a:srcRect/>
                      <a:stretch>
                        <a:fillRect/>
                      </a:stretch>
                    </p:blipFill>
                    <p:spPr bwMode="auto">
                      <a:xfrm>
                        <a:off x="3762375" y="5105400"/>
                        <a:ext cx="2389188" cy="465137"/>
                      </a:xfrm>
                      <a:prstGeom prst="rect">
                        <a:avLst/>
                      </a:prstGeom>
                      <a:noFill/>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824624832"/>
              </p:ext>
            </p:extLst>
          </p:nvPr>
        </p:nvGraphicFramePr>
        <p:xfrm>
          <a:off x="1117600" y="6043613"/>
          <a:ext cx="2014538" cy="465137"/>
        </p:xfrm>
        <a:graphic>
          <a:graphicData uri="http://schemas.openxmlformats.org/presentationml/2006/ole">
            <mc:AlternateContent xmlns:mc="http://schemas.openxmlformats.org/markup-compatibility/2006">
              <mc:Choice xmlns:v="urn:schemas-microsoft-com:vml" Requires="v">
                <p:oleObj spid="_x0000_s66335" name="Equation" r:id="rId13" imgW="1091880" imgH="253800" progId="Equation.DSMT4">
                  <p:embed/>
                </p:oleObj>
              </mc:Choice>
              <mc:Fallback>
                <p:oleObj name="Equation" r:id="rId13" imgW="1091880" imgH="253800" progId="Equation.DSMT4">
                  <p:embed/>
                  <p:pic>
                    <p:nvPicPr>
                      <p:cNvPr id="0" name=""/>
                      <p:cNvPicPr>
                        <a:picLocks noChangeAspect="1" noChangeArrowheads="1"/>
                      </p:cNvPicPr>
                      <p:nvPr/>
                    </p:nvPicPr>
                    <p:blipFill>
                      <a:blip r:embed="rId14"/>
                      <a:srcRect/>
                      <a:stretch>
                        <a:fillRect/>
                      </a:stretch>
                    </p:blipFill>
                    <p:spPr bwMode="auto">
                      <a:xfrm>
                        <a:off x="1117600" y="6043613"/>
                        <a:ext cx="2014538" cy="465137"/>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81737904"/>
              </p:ext>
            </p:extLst>
          </p:nvPr>
        </p:nvGraphicFramePr>
        <p:xfrm>
          <a:off x="4014788" y="6005513"/>
          <a:ext cx="1335087" cy="373062"/>
        </p:xfrm>
        <a:graphic>
          <a:graphicData uri="http://schemas.openxmlformats.org/presentationml/2006/ole">
            <mc:AlternateContent xmlns:mc="http://schemas.openxmlformats.org/markup-compatibility/2006">
              <mc:Choice xmlns:v="urn:schemas-microsoft-com:vml" Requires="v">
                <p:oleObj spid="_x0000_s66336" name="Equation" r:id="rId15" imgW="723600" imgH="203040" progId="Equation.DSMT4">
                  <p:embed/>
                </p:oleObj>
              </mc:Choice>
              <mc:Fallback>
                <p:oleObj name="Equation" r:id="rId15" imgW="723600" imgH="203040" progId="Equation.DSMT4">
                  <p:embed/>
                  <p:pic>
                    <p:nvPicPr>
                      <p:cNvPr id="0" name=""/>
                      <p:cNvPicPr>
                        <a:picLocks noChangeAspect="1" noChangeArrowheads="1"/>
                      </p:cNvPicPr>
                      <p:nvPr/>
                    </p:nvPicPr>
                    <p:blipFill>
                      <a:blip r:embed="rId16"/>
                      <a:srcRect/>
                      <a:stretch>
                        <a:fillRect/>
                      </a:stretch>
                    </p:blipFill>
                    <p:spPr bwMode="auto">
                      <a:xfrm>
                        <a:off x="4014788" y="6005513"/>
                        <a:ext cx="1335087" cy="373062"/>
                      </a:xfrm>
                      <a:prstGeom prst="rect">
                        <a:avLst/>
                      </a:prstGeom>
                      <a:noFill/>
                    </p:spPr>
                  </p:pic>
                </p:oleObj>
              </mc:Fallback>
            </mc:AlternateContent>
          </a:graphicData>
        </a:graphic>
      </p:graphicFrame>
    </p:spTree>
    <p:extLst>
      <p:ext uri="{BB962C8B-B14F-4D97-AF65-F5344CB8AC3E}">
        <p14:creationId xmlns:p14="http://schemas.microsoft.com/office/powerpoint/2010/main" val="42621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16</a:t>
            </a:fld>
            <a:endParaRPr lang="en-US"/>
          </a:p>
        </p:txBody>
      </p:sp>
      <p:pic>
        <p:nvPicPr>
          <p:cNvPr id="3" name="Picture 2"/>
          <p:cNvPicPr>
            <a:picLocks noChangeAspect="1"/>
          </p:cNvPicPr>
          <p:nvPr/>
        </p:nvPicPr>
        <p:blipFill>
          <a:blip r:embed="rId2"/>
          <a:stretch>
            <a:fillRect/>
          </a:stretch>
        </p:blipFill>
        <p:spPr>
          <a:xfrm>
            <a:off x="381000" y="381000"/>
            <a:ext cx="7334250" cy="1143000"/>
          </a:xfrm>
          <a:prstGeom prst="rect">
            <a:avLst/>
          </a:prstGeom>
        </p:spPr>
      </p:pic>
      <p:pic>
        <p:nvPicPr>
          <p:cNvPr id="4" name="Picture 3"/>
          <p:cNvPicPr>
            <a:picLocks noChangeAspect="1"/>
          </p:cNvPicPr>
          <p:nvPr/>
        </p:nvPicPr>
        <p:blipFill>
          <a:blip r:embed="rId3"/>
          <a:stretch>
            <a:fillRect/>
          </a:stretch>
        </p:blipFill>
        <p:spPr>
          <a:xfrm>
            <a:off x="914400" y="1790700"/>
            <a:ext cx="6515100" cy="2019300"/>
          </a:xfrm>
          <a:prstGeom prst="rect">
            <a:avLst/>
          </a:prstGeom>
        </p:spPr>
      </p:pic>
      <p:pic>
        <p:nvPicPr>
          <p:cNvPr id="5" name="Picture 4"/>
          <p:cNvPicPr>
            <a:picLocks noChangeAspect="1"/>
          </p:cNvPicPr>
          <p:nvPr/>
        </p:nvPicPr>
        <p:blipFill>
          <a:blip r:embed="rId4"/>
          <a:stretch>
            <a:fillRect/>
          </a:stretch>
        </p:blipFill>
        <p:spPr>
          <a:xfrm>
            <a:off x="2209800" y="4248150"/>
            <a:ext cx="4876800" cy="1314450"/>
          </a:xfrm>
          <a:prstGeom prst="rect">
            <a:avLst/>
          </a:prstGeom>
        </p:spPr>
      </p:pic>
    </p:spTree>
    <p:extLst>
      <p:ext uri="{BB962C8B-B14F-4D97-AF65-F5344CB8AC3E}">
        <p14:creationId xmlns:p14="http://schemas.microsoft.com/office/powerpoint/2010/main" val="64068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17</a:t>
            </a:fld>
            <a:endParaRPr lang="en-US"/>
          </a:p>
        </p:txBody>
      </p:sp>
      <p:pic>
        <p:nvPicPr>
          <p:cNvPr id="3" name="Picture 2"/>
          <p:cNvPicPr>
            <a:picLocks noChangeAspect="1"/>
          </p:cNvPicPr>
          <p:nvPr/>
        </p:nvPicPr>
        <p:blipFill>
          <a:blip r:embed="rId2"/>
          <a:stretch>
            <a:fillRect/>
          </a:stretch>
        </p:blipFill>
        <p:spPr>
          <a:xfrm>
            <a:off x="1676400" y="457200"/>
            <a:ext cx="5133975" cy="1981200"/>
          </a:xfrm>
          <a:prstGeom prst="rect">
            <a:avLst/>
          </a:prstGeom>
        </p:spPr>
      </p:pic>
      <p:pic>
        <p:nvPicPr>
          <p:cNvPr id="4" name="Picture 3"/>
          <p:cNvPicPr>
            <a:picLocks noChangeAspect="1"/>
          </p:cNvPicPr>
          <p:nvPr/>
        </p:nvPicPr>
        <p:blipFill>
          <a:blip r:embed="rId3"/>
          <a:stretch>
            <a:fillRect/>
          </a:stretch>
        </p:blipFill>
        <p:spPr>
          <a:xfrm>
            <a:off x="1600200" y="2743200"/>
            <a:ext cx="2009775" cy="647700"/>
          </a:xfrm>
          <a:prstGeom prst="rect">
            <a:avLst/>
          </a:prstGeom>
        </p:spPr>
      </p:pic>
      <p:pic>
        <p:nvPicPr>
          <p:cNvPr id="5" name="Picture 4"/>
          <p:cNvPicPr>
            <a:picLocks noChangeAspect="1"/>
          </p:cNvPicPr>
          <p:nvPr/>
        </p:nvPicPr>
        <p:blipFill>
          <a:blip r:embed="rId4"/>
          <a:stretch>
            <a:fillRect/>
          </a:stretch>
        </p:blipFill>
        <p:spPr>
          <a:xfrm>
            <a:off x="457200" y="3543300"/>
            <a:ext cx="5286375" cy="1104900"/>
          </a:xfrm>
          <a:prstGeom prst="rect">
            <a:avLst/>
          </a:prstGeom>
        </p:spPr>
      </p:pic>
      <p:pic>
        <p:nvPicPr>
          <p:cNvPr id="6" name="Picture 5"/>
          <p:cNvPicPr>
            <a:picLocks noChangeAspect="1"/>
          </p:cNvPicPr>
          <p:nvPr/>
        </p:nvPicPr>
        <p:blipFill>
          <a:blip r:embed="rId5"/>
          <a:stretch>
            <a:fillRect/>
          </a:stretch>
        </p:blipFill>
        <p:spPr>
          <a:xfrm>
            <a:off x="457200" y="4991100"/>
            <a:ext cx="5848350" cy="1181100"/>
          </a:xfrm>
          <a:prstGeom prst="rect">
            <a:avLst/>
          </a:prstGeom>
        </p:spPr>
      </p:pic>
    </p:spTree>
    <p:extLst>
      <p:ext uri="{BB962C8B-B14F-4D97-AF65-F5344CB8AC3E}">
        <p14:creationId xmlns:p14="http://schemas.microsoft.com/office/powerpoint/2010/main" val="122707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18</a:t>
            </a:fld>
            <a:endParaRPr lang="en-US"/>
          </a:p>
        </p:txBody>
      </p:sp>
      <p:pic>
        <p:nvPicPr>
          <p:cNvPr id="4" name="Picture 3"/>
          <p:cNvPicPr>
            <a:picLocks noChangeAspect="1"/>
          </p:cNvPicPr>
          <p:nvPr/>
        </p:nvPicPr>
        <p:blipFill>
          <a:blip r:embed="rId2"/>
          <a:stretch>
            <a:fillRect/>
          </a:stretch>
        </p:blipFill>
        <p:spPr>
          <a:xfrm>
            <a:off x="609600" y="381000"/>
            <a:ext cx="6086475" cy="2314575"/>
          </a:xfrm>
          <a:prstGeom prst="rect">
            <a:avLst/>
          </a:prstGeom>
        </p:spPr>
      </p:pic>
      <p:pic>
        <p:nvPicPr>
          <p:cNvPr id="5" name="Picture 4"/>
          <p:cNvPicPr>
            <a:picLocks noChangeAspect="1"/>
          </p:cNvPicPr>
          <p:nvPr/>
        </p:nvPicPr>
        <p:blipFill>
          <a:blip r:embed="rId3"/>
          <a:stretch>
            <a:fillRect/>
          </a:stretch>
        </p:blipFill>
        <p:spPr>
          <a:xfrm>
            <a:off x="304800" y="3048000"/>
            <a:ext cx="5305425" cy="838200"/>
          </a:xfrm>
          <a:prstGeom prst="rect">
            <a:avLst/>
          </a:prstGeom>
        </p:spPr>
      </p:pic>
      <p:pic>
        <p:nvPicPr>
          <p:cNvPr id="6" name="Picture 5"/>
          <p:cNvPicPr>
            <a:picLocks noChangeAspect="1"/>
          </p:cNvPicPr>
          <p:nvPr/>
        </p:nvPicPr>
        <p:blipFill>
          <a:blip r:embed="rId4"/>
          <a:stretch>
            <a:fillRect/>
          </a:stretch>
        </p:blipFill>
        <p:spPr>
          <a:xfrm>
            <a:off x="533400" y="4238625"/>
            <a:ext cx="3733800" cy="942975"/>
          </a:xfrm>
          <a:prstGeom prst="rect">
            <a:avLst/>
          </a:prstGeom>
        </p:spPr>
      </p:pic>
    </p:spTree>
    <p:extLst>
      <p:ext uri="{BB962C8B-B14F-4D97-AF65-F5344CB8AC3E}">
        <p14:creationId xmlns:p14="http://schemas.microsoft.com/office/powerpoint/2010/main" val="376850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19</a:t>
            </a:fld>
            <a:endParaRPr lang="en-US"/>
          </a:p>
        </p:txBody>
      </p:sp>
      <p:pic>
        <p:nvPicPr>
          <p:cNvPr id="3" name="Picture 2"/>
          <p:cNvPicPr>
            <a:picLocks noChangeAspect="1"/>
          </p:cNvPicPr>
          <p:nvPr/>
        </p:nvPicPr>
        <p:blipFill>
          <a:blip r:embed="rId2"/>
          <a:stretch>
            <a:fillRect/>
          </a:stretch>
        </p:blipFill>
        <p:spPr>
          <a:xfrm>
            <a:off x="838200" y="381000"/>
            <a:ext cx="5867400" cy="2276475"/>
          </a:xfrm>
          <a:prstGeom prst="rect">
            <a:avLst/>
          </a:prstGeom>
        </p:spPr>
      </p:pic>
      <p:pic>
        <p:nvPicPr>
          <p:cNvPr id="4" name="Picture 3"/>
          <p:cNvPicPr>
            <a:picLocks noChangeAspect="1"/>
          </p:cNvPicPr>
          <p:nvPr/>
        </p:nvPicPr>
        <p:blipFill>
          <a:blip r:embed="rId3"/>
          <a:stretch>
            <a:fillRect/>
          </a:stretch>
        </p:blipFill>
        <p:spPr>
          <a:xfrm>
            <a:off x="304800" y="2928937"/>
            <a:ext cx="6943725" cy="1000125"/>
          </a:xfrm>
          <a:prstGeom prst="rect">
            <a:avLst/>
          </a:prstGeom>
        </p:spPr>
      </p:pic>
      <p:pic>
        <p:nvPicPr>
          <p:cNvPr id="5" name="Picture 4"/>
          <p:cNvPicPr>
            <a:picLocks noChangeAspect="1"/>
          </p:cNvPicPr>
          <p:nvPr/>
        </p:nvPicPr>
        <p:blipFill>
          <a:blip r:embed="rId4"/>
          <a:stretch>
            <a:fillRect/>
          </a:stretch>
        </p:blipFill>
        <p:spPr>
          <a:xfrm>
            <a:off x="228600" y="4229100"/>
            <a:ext cx="6257925" cy="2095500"/>
          </a:xfrm>
          <a:prstGeom prst="rect">
            <a:avLst/>
          </a:prstGeom>
        </p:spPr>
      </p:pic>
    </p:spTree>
    <p:extLst>
      <p:ext uri="{BB962C8B-B14F-4D97-AF65-F5344CB8AC3E}">
        <p14:creationId xmlns:p14="http://schemas.microsoft.com/office/powerpoint/2010/main" val="118177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1" name="Rectangle 6"/>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19" name="Rectangle 10"/>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2" name="TextBox 21"/>
          <p:cNvSpPr txBox="1"/>
          <p:nvPr/>
        </p:nvSpPr>
        <p:spPr>
          <a:xfrm>
            <a:off x="8534400" y="5562600"/>
            <a:ext cx="381000" cy="369332"/>
          </a:xfrm>
          <a:prstGeom prst="rect">
            <a:avLst/>
          </a:prstGeom>
          <a:noFill/>
        </p:spPr>
        <p:txBody>
          <a:bodyPr wrap="square" rtlCol="0">
            <a:spAutoFit/>
          </a:bodyPr>
          <a:lstStyle/>
          <a:p>
            <a:r>
              <a:rPr lang="en-US" dirty="0" smtClean="0"/>
              <a:t>1</a:t>
            </a:r>
            <a:endParaRPr lang="en-US" dirty="0"/>
          </a:p>
        </p:txBody>
      </p:sp>
      <p:sp>
        <p:nvSpPr>
          <p:cNvPr id="23" name="Rectangle 22"/>
          <p:cNvSpPr/>
          <p:nvPr/>
        </p:nvSpPr>
        <p:spPr>
          <a:xfrm>
            <a:off x="2743200" y="468868"/>
            <a:ext cx="2435347" cy="369332"/>
          </a:xfrm>
          <a:prstGeom prst="rect">
            <a:avLst/>
          </a:prstGeom>
        </p:spPr>
        <p:txBody>
          <a:bodyPr wrap="none">
            <a:spAutoFit/>
          </a:bodyPr>
          <a:lstStyle/>
          <a:p>
            <a:r>
              <a:rPr lang="en-US" b="1" u="sng" cap="all"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Rank of a Matrix</a:t>
            </a:r>
            <a:endParaRPr lang="en-US" u="sng" dirty="0">
              <a:solidFill>
                <a:srgbClr val="00B050"/>
              </a:solidFill>
            </a:endParaRPr>
          </a:p>
        </p:txBody>
      </p:sp>
      <p:sp>
        <p:nvSpPr>
          <p:cNvPr id="24" name="Rectangle 23"/>
          <p:cNvSpPr/>
          <p:nvPr/>
        </p:nvSpPr>
        <p:spPr>
          <a:xfrm>
            <a:off x="533400" y="990601"/>
            <a:ext cx="7315200" cy="1371600"/>
          </a:xfrm>
          <a:prstGeom prst="rect">
            <a:avLst/>
          </a:prstGeom>
        </p:spPr>
        <p:txBody>
          <a:bodyPr wrap="square">
            <a:spAutoFit/>
          </a:bodyPr>
          <a:lstStyle/>
          <a:p>
            <a:pPr marL="360045" marR="0" indent="-360045" algn="just">
              <a:spcBef>
                <a:spcPts val="525"/>
              </a:spcBef>
              <a:spcAft>
                <a:spcPts val="525"/>
              </a:spcAft>
              <a:tabLst>
                <a:tab pos="361950" algn="l"/>
                <a:tab pos="630555" algn="l"/>
              </a:tabLst>
            </a:pPr>
            <a:r>
              <a:rPr lang="en-US" b="1" dirty="0">
                <a:latin typeface="Times New Roman" panose="02020603050405020304" pitchFamily="18" charset="0"/>
                <a:ea typeface="Times New Roman" panose="02020603050405020304" pitchFamily="18" charset="0"/>
                <a:cs typeface="Gautami" panose="020B0502040204020203" pitchFamily="34" charset="0"/>
              </a:rPr>
              <a:t>Sub matrix</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630555" marR="0" indent="-630555" algn="just">
              <a:lnSpc>
                <a:spcPct val="150000"/>
              </a:lnSpc>
              <a:spcBef>
                <a:spcPts val="525"/>
              </a:spcBef>
              <a:spcAft>
                <a:spcPts val="525"/>
              </a:spcAft>
              <a:tabLst>
                <a:tab pos="361950" algn="l"/>
                <a:tab pos="63055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 matrix which is obtained by deleting s</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o</a:t>
            </a:r>
            <a:r>
              <a:rPr lang="en-US" dirty="0">
                <a:latin typeface="Times New Roman" panose="02020603050405020304" pitchFamily="18" charset="0"/>
                <a:ea typeface="Times New Roman" panose="02020603050405020304" pitchFamily="18" charset="0"/>
                <a:cs typeface="Gautami" panose="020B0502040204020203" pitchFamily="34" charset="0"/>
              </a:rPr>
              <a:t>me rows </a:t>
            </a: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or</a:t>
            </a:r>
            <a:r>
              <a:rPr lang="en-US" dirty="0">
                <a:latin typeface="Times New Roman" panose="02020603050405020304" pitchFamily="18" charset="0"/>
                <a:ea typeface="Times New Roman" panose="02020603050405020304" pitchFamily="18" charset="0"/>
                <a:cs typeface="Gautami" panose="020B0502040204020203" pitchFamily="34" charset="0"/>
              </a:rPr>
              <a:t> columns </a:t>
            </a: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or </a:t>
            </a:r>
            <a:r>
              <a:rPr lang="en-US" dirty="0">
                <a:latin typeface="Times New Roman" panose="02020603050405020304" pitchFamily="18" charset="0"/>
                <a:ea typeface="Times New Roman" panose="02020603050405020304" pitchFamily="18" charset="0"/>
                <a:cs typeface="Gautami" panose="020B0502040204020203" pitchFamily="34" charset="0"/>
              </a:rPr>
              <a:t>both from a given matrix is said to be its sub matrix.</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25" name="Rectangle 24"/>
          <p:cNvSpPr/>
          <p:nvPr/>
        </p:nvSpPr>
        <p:spPr>
          <a:xfrm>
            <a:off x="304800" y="2526268"/>
            <a:ext cx="1577804" cy="369332"/>
          </a:xfrm>
          <a:prstGeom prst="rect">
            <a:avLst/>
          </a:prstGeom>
        </p:spPr>
        <p:txBody>
          <a:bodyPr wrap="none">
            <a:spAutoFit/>
          </a:bodyPr>
          <a:lstStyle/>
          <a:p>
            <a:r>
              <a:rPr lang="en-US" b="1"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 </a:t>
            </a:r>
            <a:r>
              <a:rPr lang="en-US" dirty="0" smtClean="0">
                <a:latin typeface="Times New Roman" panose="02020603050405020304" pitchFamily="18" charset="0"/>
                <a:ea typeface="Times New Roman" panose="02020603050405020304" pitchFamily="18" charset="0"/>
                <a:cs typeface="Gautami" panose="020B0502040204020203" pitchFamily="34" charset="0"/>
              </a:rPr>
              <a:t>Given </a:t>
            </a:r>
            <a:r>
              <a:rPr lang="en-US" dirty="0">
                <a:latin typeface="Times New Roman" panose="02020603050405020304" pitchFamily="18" charset="0"/>
                <a:ea typeface="Times New Roman" panose="02020603050405020304" pitchFamily="18" charset="0"/>
                <a:cs typeface="Gautami" panose="020B0502040204020203" pitchFamily="34" charset="0"/>
              </a:rPr>
              <a:t>A = </a:t>
            </a:r>
            <a:endParaRPr lang="en-US" dirty="0"/>
          </a:p>
        </p:txBody>
      </p:sp>
      <p:sp>
        <p:nvSpPr>
          <p:cNvPr id="26" name="Rectangle 1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 name="Object 26"/>
          <p:cNvGraphicFramePr>
            <a:graphicFrameLocks noChangeAspect="1"/>
          </p:cNvGraphicFramePr>
          <p:nvPr>
            <p:extLst>
              <p:ext uri="{D42A27DB-BD31-4B8C-83A1-F6EECF244321}">
                <p14:modId xmlns:p14="http://schemas.microsoft.com/office/powerpoint/2010/main" val="2693146608"/>
              </p:ext>
            </p:extLst>
          </p:nvPr>
        </p:nvGraphicFramePr>
        <p:xfrm>
          <a:off x="1882604" y="2270037"/>
          <a:ext cx="1723873" cy="1082763"/>
        </p:xfrm>
        <a:graphic>
          <a:graphicData uri="http://schemas.openxmlformats.org/presentationml/2006/ole">
            <mc:AlternateContent xmlns:mc="http://schemas.openxmlformats.org/markup-compatibility/2006">
              <mc:Choice xmlns:v="urn:schemas-microsoft-com:vml" Requires="v">
                <p:oleObj spid="_x0000_s11084" name="Equation" r:id="rId4" imgW="1155700" imgH="723900" progId="Equation.DSMT4">
                  <p:embed/>
                </p:oleObj>
              </mc:Choice>
              <mc:Fallback>
                <p:oleObj name="Equation" r:id="rId4" imgW="1155700" imgH="723900" progId="Equation.DSMT4">
                  <p:embed/>
                  <p:pic>
                    <p:nvPicPr>
                      <p:cNvPr id="0" name="Object 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604" y="2270037"/>
                        <a:ext cx="1723873" cy="1082763"/>
                      </a:xfrm>
                      <a:prstGeom prst="rect">
                        <a:avLst/>
                      </a:prstGeom>
                      <a:noFill/>
                    </p:spPr>
                  </p:pic>
                </p:oleObj>
              </mc:Fallback>
            </mc:AlternateContent>
          </a:graphicData>
        </a:graphic>
      </p:graphicFrame>
      <p:sp>
        <p:nvSpPr>
          <p:cNvPr id="28" name="Rectangle 1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1151757462"/>
              </p:ext>
            </p:extLst>
          </p:nvPr>
        </p:nvGraphicFramePr>
        <p:xfrm>
          <a:off x="1093702" y="3516868"/>
          <a:ext cx="1497098" cy="771232"/>
        </p:xfrm>
        <a:graphic>
          <a:graphicData uri="http://schemas.openxmlformats.org/presentationml/2006/ole">
            <mc:AlternateContent xmlns:mc="http://schemas.openxmlformats.org/markup-compatibility/2006">
              <mc:Choice xmlns:v="urn:schemas-microsoft-com:vml" Requires="v">
                <p:oleObj spid="_x0000_s11085" name="Equation" r:id="rId6" imgW="939392" imgH="482391" progId="Equation.DSMT4">
                  <p:embed/>
                </p:oleObj>
              </mc:Choice>
              <mc:Fallback>
                <p:oleObj name="Equation" r:id="rId6" imgW="939392" imgH="482391" progId="Equation.DSMT4">
                  <p:embed/>
                  <p:pic>
                    <p:nvPicPr>
                      <p:cNvPr id="0" name="Object 1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3702" y="3516868"/>
                        <a:ext cx="1497098" cy="771232"/>
                      </a:xfrm>
                      <a:prstGeom prst="rect">
                        <a:avLst/>
                      </a:prstGeom>
                      <a:noFill/>
                    </p:spPr>
                  </p:pic>
                </p:oleObj>
              </mc:Fallback>
            </mc:AlternateContent>
          </a:graphicData>
        </a:graphic>
      </p:graphicFrame>
      <p:sp>
        <p:nvSpPr>
          <p:cNvPr id="30" name="Rectangle 29"/>
          <p:cNvSpPr/>
          <p:nvPr/>
        </p:nvSpPr>
        <p:spPr>
          <a:xfrm>
            <a:off x="2790903" y="3669268"/>
            <a:ext cx="3562194"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(By deleting 3</a:t>
            </a:r>
            <a:r>
              <a:rPr lang="en-US" baseline="30000" dirty="0">
                <a:latin typeface="Times New Roman" panose="02020603050405020304" pitchFamily="18" charset="0"/>
                <a:ea typeface="Times New Roman" panose="02020603050405020304" pitchFamily="18" charset="0"/>
                <a:cs typeface="Gautami" panose="020B0502040204020203" pitchFamily="34" charset="0"/>
              </a:rPr>
              <a:t>rd</a:t>
            </a:r>
            <a:r>
              <a:rPr lang="en-US" dirty="0">
                <a:latin typeface="Times New Roman" panose="02020603050405020304" pitchFamily="18" charset="0"/>
                <a:ea typeface="Times New Roman" panose="02020603050405020304" pitchFamily="18" charset="0"/>
                <a:cs typeface="Gautami" panose="020B0502040204020203" pitchFamily="34" charset="0"/>
              </a:rPr>
              <a:t> row and 4</a:t>
            </a:r>
            <a:r>
              <a:rPr lang="en-US" baseline="30000" dirty="0">
                <a:latin typeface="Times New Roman" panose="02020603050405020304" pitchFamily="18" charset="0"/>
                <a:ea typeface="Times New Roman" panose="02020603050405020304" pitchFamily="18" charset="0"/>
                <a:cs typeface="Gautami" panose="020B0502040204020203" pitchFamily="34" charset="0"/>
              </a:rPr>
              <a:t>th</a:t>
            </a:r>
            <a:r>
              <a:rPr lang="en-US" dirty="0">
                <a:latin typeface="Times New Roman" panose="02020603050405020304" pitchFamily="18" charset="0"/>
                <a:ea typeface="Times New Roman" panose="02020603050405020304" pitchFamily="18" charset="0"/>
                <a:cs typeface="Gautami" panose="020B0502040204020203" pitchFamily="34" charset="0"/>
              </a:rPr>
              <a:t> column)</a:t>
            </a:r>
            <a:endParaRPr lang="en-US" dirty="0"/>
          </a:p>
        </p:txBody>
      </p:sp>
      <p:sp>
        <p:nvSpPr>
          <p:cNvPr id="31" name="Rectangle 30"/>
          <p:cNvSpPr/>
          <p:nvPr/>
        </p:nvSpPr>
        <p:spPr>
          <a:xfrm>
            <a:off x="2895600" y="4648200"/>
            <a:ext cx="4572000" cy="646331"/>
          </a:xfrm>
          <a:prstGeom prst="rect">
            <a:avLst/>
          </a:prstGeom>
        </p:spPr>
        <p:txBody>
          <a:bodyPr>
            <a:spAutoFit/>
          </a:bodyPr>
          <a:lstStyle/>
          <a:p>
            <a:pPr marL="360045" marR="0" indent="-360045" algn="just">
              <a:spcBef>
                <a:spcPts val="525"/>
              </a:spcBef>
              <a:spcAft>
                <a:spcPts val="525"/>
              </a:spcAft>
              <a:tabLst>
                <a:tab pos="361950" algn="l"/>
                <a:tab pos="63055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(By deleting 3</a:t>
            </a:r>
            <a:r>
              <a:rPr lang="en-US" baseline="30000" dirty="0">
                <a:latin typeface="Times New Roman" panose="02020603050405020304" pitchFamily="18" charset="0"/>
                <a:ea typeface="Times New Roman" panose="02020603050405020304" pitchFamily="18" charset="0"/>
                <a:cs typeface="Gautami" panose="020B0502040204020203" pitchFamily="34" charset="0"/>
              </a:rPr>
              <a:t>rd</a:t>
            </a:r>
            <a:r>
              <a:rPr lang="en-US" dirty="0">
                <a:latin typeface="Times New Roman" panose="02020603050405020304" pitchFamily="18" charset="0"/>
                <a:ea typeface="Times New Roman" panose="02020603050405020304" pitchFamily="18" charset="0"/>
                <a:cs typeface="Gautami" panose="020B0502040204020203" pitchFamily="34" charset="0"/>
              </a:rPr>
              <a:t> row from A) etc., are </a:t>
            </a:r>
            <a:r>
              <a:rPr lang="en-US" dirty="0" smtClean="0">
                <a:latin typeface="Times New Roman" panose="02020603050405020304" pitchFamily="18" charset="0"/>
                <a:ea typeface="Times New Roman" panose="02020603050405020304" pitchFamily="18" charset="0"/>
                <a:cs typeface="Gautami" panose="020B0502040204020203" pitchFamily="34" charset="0"/>
              </a:rPr>
              <a:t>the sub matrices </a:t>
            </a:r>
            <a:r>
              <a:rPr lang="en-US" dirty="0">
                <a:latin typeface="Times New Roman" panose="02020603050405020304" pitchFamily="18" charset="0"/>
                <a:ea typeface="Times New Roman" panose="02020603050405020304" pitchFamily="18" charset="0"/>
                <a:cs typeface="Gautami" panose="020B0502040204020203" pitchFamily="34" charset="0"/>
              </a:rPr>
              <a:t>of A.</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32" name="Rectangle 1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3159986567"/>
              </p:ext>
            </p:extLst>
          </p:nvPr>
        </p:nvGraphicFramePr>
        <p:xfrm>
          <a:off x="1060364" y="4632236"/>
          <a:ext cx="1904404" cy="789631"/>
        </p:xfrm>
        <a:graphic>
          <a:graphicData uri="http://schemas.openxmlformats.org/presentationml/2006/ole">
            <mc:AlternateContent xmlns:mc="http://schemas.openxmlformats.org/markup-compatibility/2006">
              <mc:Choice xmlns:v="urn:schemas-microsoft-com:vml" Requires="v">
                <p:oleObj spid="_x0000_s11086" name="Equation" r:id="rId8" imgW="1167893" imgH="482391" progId="Equation.DSMT4">
                  <p:embed/>
                </p:oleObj>
              </mc:Choice>
              <mc:Fallback>
                <p:oleObj name="Equation" r:id="rId8" imgW="1167893" imgH="482391" progId="Equation.DSMT4">
                  <p:embed/>
                  <p:pic>
                    <p:nvPicPr>
                      <p:cNvPr id="0" name="Object 1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364" y="4632236"/>
                        <a:ext cx="1904404" cy="789631"/>
                      </a:xfrm>
                      <a:prstGeom prst="rect">
                        <a:avLst/>
                      </a:prstGeom>
                      <a:noFill/>
                    </p:spPr>
                  </p:pic>
                </p:oleObj>
              </mc:Fallback>
            </mc:AlternateContent>
          </a:graphicData>
        </a:graphic>
      </p:graphicFrame>
    </p:spTree>
    <p:extLst>
      <p:ext uri="{BB962C8B-B14F-4D97-AF65-F5344CB8AC3E}">
        <p14:creationId xmlns:p14="http://schemas.microsoft.com/office/powerpoint/2010/main" val="400656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20</a:t>
            </a:fld>
            <a:endParaRPr lang="en-US"/>
          </a:p>
        </p:txBody>
      </p:sp>
      <p:pic>
        <p:nvPicPr>
          <p:cNvPr id="3" name="Picture 2"/>
          <p:cNvPicPr>
            <a:picLocks noChangeAspect="1"/>
          </p:cNvPicPr>
          <p:nvPr/>
        </p:nvPicPr>
        <p:blipFill>
          <a:blip r:embed="rId2"/>
          <a:stretch>
            <a:fillRect/>
          </a:stretch>
        </p:blipFill>
        <p:spPr>
          <a:xfrm>
            <a:off x="381000" y="381000"/>
            <a:ext cx="7058025" cy="3562350"/>
          </a:xfrm>
          <a:prstGeom prst="rect">
            <a:avLst/>
          </a:prstGeom>
        </p:spPr>
      </p:pic>
      <p:pic>
        <p:nvPicPr>
          <p:cNvPr id="4" name="Picture 3"/>
          <p:cNvPicPr>
            <a:picLocks noChangeAspect="1"/>
          </p:cNvPicPr>
          <p:nvPr/>
        </p:nvPicPr>
        <p:blipFill>
          <a:blip r:embed="rId3"/>
          <a:stretch>
            <a:fillRect/>
          </a:stretch>
        </p:blipFill>
        <p:spPr>
          <a:xfrm>
            <a:off x="152400" y="3943350"/>
            <a:ext cx="6629400" cy="1009650"/>
          </a:xfrm>
          <a:prstGeom prst="rect">
            <a:avLst/>
          </a:prstGeom>
        </p:spPr>
      </p:pic>
      <p:pic>
        <p:nvPicPr>
          <p:cNvPr id="5" name="Picture 4"/>
          <p:cNvPicPr>
            <a:picLocks noChangeAspect="1"/>
          </p:cNvPicPr>
          <p:nvPr/>
        </p:nvPicPr>
        <p:blipFill>
          <a:blip r:embed="rId4"/>
          <a:stretch>
            <a:fillRect/>
          </a:stretch>
        </p:blipFill>
        <p:spPr>
          <a:xfrm>
            <a:off x="685800" y="5334000"/>
            <a:ext cx="4572000" cy="1085850"/>
          </a:xfrm>
          <a:prstGeom prst="rect">
            <a:avLst/>
          </a:prstGeom>
        </p:spPr>
      </p:pic>
    </p:spTree>
    <p:extLst>
      <p:ext uri="{BB962C8B-B14F-4D97-AF65-F5344CB8AC3E}">
        <p14:creationId xmlns:p14="http://schemas.microsoft.com/office/powerpoint/2010/main" val="224750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21</a:t>
            </a:fld>
            <a:endParaRPr lang="en-US"/>
          </a:p>
        </p:txBody>
      </p:sp>
      <p:pic>
        <p:nvPicPr>
          <p:cNvPr id="3" name="Picture 2"/>
          <p:cNvPicPr>
            <a:picLocks noChangeAspect="1"/>
          </p:cNvPicPr>
          <p:nvPr/>
        </p:nvPicPr>
        <p:blipFill>
          <a:blip r:embed="rId2"/>
          <a:stretch>
            <a:fillRect/>
          </a:stretch>
        </p:blipFill>
        <p:spPr>
          <a:xfrm>
            <a:off x="1219200" y="457200"/>
            <a:ext cx="5505450" cy="3429000"/>
          </a:xfrm>
          <a:prstGeom prst="rect">
            <a:avLst/>
          </a:prstGeom>
        </p:spPr>
      </p:pic>
      <p:pic>
        <p:nvPicPr>
          <p:cNvPr id="4" name="Picture 3"/>
          <p:cNvPicPr>
            <a:picLocks noChangeAspect="1"/>
          </p:cNvPicPr>
          <p:nvPr/>
        </p:nvPicPr>
        <p:blipFill>
          <a:blip r:embed="rId3"/>
          <a:stretch>
            <a:fillRect/>
          </a:stretch>
        </p:blipFill>
        <p:spPr>
          <a:xfrm>
            <a:off x="457200" y="4076700"/>
            <a:ext cx="6686550" cy="1028700"/>
          </a:xfrm>
          <a:prstGeom prst="rect">
            <a:avLst/>
          </a:prstGeom>
        </p:spPr>
      </p:pic>
    </p:spTree>
    <p:extLst>
      <p:ext uri="{BB962C8B-B14F-4D97-AF65-F5344CB8AC3E}">
        <p14:creationId xmlns:p14="http://schemas.microsoft.com/office/powerpoint/2010/main" val="333087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22</a:t>
            </a:fld>
            <a:endParaRPr lang="en-US"/>
          </a:p>
        </p:txBody>
      </p:sp>
      <p:pic>
        <p:nvPicPr>
          <p:cNvPr id="3" name="Picture 2"/>
          <p:cNvPicPr>
            <a:picLocks noChangeAspect="1"/>
          </p:cNvPicPr>
          <p:nvPr/>
        </p:nvPicPr>
        <p:blipFill>
          <a:blip r:embed="rId2"/>
          <a:stretch>
            <a:fillRect/>
          </a:stretch>
        </p:blipFill>
        <p:spPr>
          <a:xfrm>
            <a:off x="762000" y="457200"/>
            <a:ext cx="5991225" cy="3086100"/>
          </a:xfrm>
          <a:prstGeom prst="rect">
            <a:avLst/>
          </a:prstGeom>
        </p:spPr>
      </p:pic>
      <p:pic>
        <p:nvPicPr>
          <p:cNvPr id="4" name="Picture 3"/>
          <p:cNvPicPr>
            <a:picLocks noChangeAspect="1"/>
          </p:cNvPicPr>
          <p:nvPr/>
        </p:nvPicPr>
        <p:blipFill>
          <a:blip r:embed="rId3"/>
          <a:stretch>
            <a:fillRect/>
          </a:stretch>
        </p:blipFill>
        <p:spPr>
          <a:xfrm>
            <a:off x="228600" y="3752850"/>
            <a:ext cx="7038975" cy="1200150"/>
          </a:xfrm>
          <a:prstGeom prst="rect">
            <a:avLst/>
          </a:prstGeom>
        </p:spPr>
      </p:pic>
      <p:pic>
        <p:nvPicPr>
          <p:cNvPr id="5" name="Picture 4"/>
          <p:cNvPicPr>
            <a:picLocks noChangeAspect="1"/>
          </p:cNvPicPr>
          <p:nvPr/>
        </p:nvPicPr>
        <p:blipFill>
          <a:blip r:embed="rId4"/>
          <a:stretch>
            <a:fillRect/>
          </a:stretch>
        </p:blipFill>
        <p:spPr>
          <a:xfrm>
            <a:off x="304800" y="5114925"/>
            <a:ext cx="4343400" cy="1057275"/>
          </a:xfrm>
          <a:prstGeom prst="rect">
            <a:avLst/>
          </a:prstGeom>
        </p:spPr>
      </p:pic>
    </p:spTree>
    <p:extLst>
      <p:ext uri="{BB962C8B-B14F-4D97-AF65-F5344CB8AC3E}">
        <p14:creationId xmlns:p14="http://schemas.microsoft.com/office/powerpoint/2010/main" val="6532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23</a:t>
            </a:fld>
            <a:endParaRPr lang="en-US"/>
          </a:p>
        </p:txBody>
      </p:sp>
      <p:pic>
        <p:nvPicPr>
          <p:cNvPr id="3" name="Picture 2"/>
          <p:cNvPicPr>
            <a:picLocks noChangeAspect="1"/>
          </p:cNvPicPr>
          <p:nvPr/>
        </p:nvPicPr>
        <p:blipFill>
          <a:blip r:embed="rId2"/>
          <a:stretch>
            <a:fillRect/>
          </a:stretch>
        </p:blipFill>
        <p:spPr>
          <a:xfrm>
            <a:off x="609600" y="381000"/>
            <a:ext cx="6305550" cy="2724150"/>
          </a:xfrm>
          <a:prstGeom prst="rect">
            <a:avLst/>
          </a:prstGeom>
        </p:spPr>
      </p:pic>
    </p:spTree>
    <p:extLst>
      <p:ext uri="{BB962C8B-B14F-4D97-AF65-F5344CB8AC3E}">
        <p14:creationId xmlns:p14="http://schemas.microsoft.com/office/powerpoint/2010/main" val="277183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24</a:t>
            </a:fld>
            <a:endParaRPr lang="en-US"/>
          </a:p>
        </p:txBody>
      </p:sp>
      <p:sp>
        <p:nvSpPr>
          <p:cNvPr id="3" name="Rectangle 2"/>
          <p:cNvSpPr/>
          <p:nvPr/>
        </p:nvSpPr>
        <p:spPr>
          <a:xfrm>
            <a:off x="1371600" y="304800"/>
            <a:ext cx="6096000" cy="369332"/>
          </a:xfrm>
          <a:prstGeom prst="rect">
            <a:avLst/>
          </a:prstGeom>
        </p:spPr>
        <p:txBody>
          <a:bodyPr wrap="square">
            <a:spAutoFit/>
          </a:bodyPr>
          <a:lstStyle/>
          <a:p>
            <a:r>
              <a:rPr lang="en-US" b="1" cap="all" dirty="0">
                <a:latin typeface="Times New Roman" panose="02020603050405020304" pitchFamily="18" charset="0"/>
                <a:ea typeface="Times New Roman" panose="02020603050405020304" pitchFamily="18" charset="0"/>
                <a:cs typeface="Gautami" panose="020B0502040204020203" pitchFamily="34" charset="0"/>
              </a:rPr>
              <a:t>Normal form </a:t>
            </a:r>
            <a:r>
              <a:rPr lang="en-US" sz="1200" b="1" cap="all"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or</a:t>
            </a:r>
            <a:r>
              <a:rPr lang="en-US" b="1" cap="all" dirty="0">
                <a:latin typeface="Times New Roman" panose="02020603050405020304" pitchFamily="18" charset="0"/>
                <a:ea typeface="Times New Roman" panose="02020603050405020304" pitchFamily="18" charset="0"/>
                <a:cs typeface="Gautami" panose="020B0502040204020203" pitchFamily="34" charset="0"/>
              </a:rPr>
              <a:t> canonical form of a Matrix</a:t>
            </a:r>
            <a:endParaRPr lang="en-US" dirty="0"/>
          </a:p>
        </p:txBody>
      </p:sp>
      <p:sp>
        <p:nvSpPr>
          <p:cNvPr id="4" name="Rectangle 3"/>
          <p:cNvSpPr/>
          <p:nvPr/>
        </p:nvSpPr>
        <p:spPr>
          <a:xfrm>
            <a:off x="533400" y="914400"/>
            <a:ext cx="4453463"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If an m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n matrix can be reduced to the form </a:t>
            </a:r>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75378818"/>
              </p:ext>
            </p:extLst>
          </p:nvPr>
        </p:nvGraphicFramePr>
        <p:xfrm>
          <a:off x="4986862" y="826532"/>
          <a:ext cx="880537" cy="754746"/>
        </p:xfrm>
        <a:graphic>
          <a:graphicData uri="http://schemas.openxmlformats.org/presentationml/2006/ole">
            <mc:AlternateContent xmlns:mc="http://schemas.openxmlformats.org/markup-compatibility/2006">
              <mc:Choice xmlns:v="urn:schemas-microsoft-com:vml" Requires="v">
                <p:oleObj spid="_x0000_s32219" name="Equation" r:id="rId3" imgW="533169" imgH="457002" progId="Equation.DSMT4">
                  <p:embed/>
                </p:oleObj>
              </mc:Choice>
              <mc:Fallback>
                <p:oleObj name="Equation" r:id="rId3" imgW="533169" imgH="457002"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862" y="826532"/>
                        <a:ext cx="880537" cy="754746"/>
                      </a:xfrm>
                      <a:prstGeom prst="rect">
                        <a:avLst/>
                      </a:prstGeom>
                      <a:noFill/>
                    </p:spPr>
                  </p:pic>
                </p:oleObj>
              </mc:Fallback>
            </mc:AlternateContent>
          </a:graphicData>
        </a:graphic>
      </p:graphicFrame>
      <p:sp>
        <p:nvSpPr>
          <p:cNvPr id="7" name="Rectangle 6"/>
          <p:cNvSpPr/>
          <p:nvPr/>
        </p:nvSpPr>
        <p:spPr>
          <a:xfrm>
            <a:off x="533400" y="1676400"/>
            <a:ext cx="7391400" cy="1264449"/>
          </a:xfrm>
          <a:prstGeom prst="rect">
            <a:avLst/>
          </a:prstGeom>
        </p:spPr>
        <p:txBody>
          <a:bodyPr wrap="square">
            <a:spAutoFit/>
          </a:bodyPr>
          <a:lstStyle/>
          <a:p>
            <a:pPr marL="361950" marR="0" indent="-361950"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by using a finite chain of Elementary transformations, where </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 is the r </a:t>
            </a:r>
            <a:r>
              <a:rPr lang="en-US" dirty="0" smtClean="0">
                <a:latin typeface="Times New Roman" panose="02020603050405020304" pitchFamily="18" charset="0"/>
                <a:ea typeface="Times New Roman" panose="02020603050405020304" pitchFamily="18" charset="0"/>
                <a:cs typeface="Gautami" panose="020B0502040204020203" pitchFamily="34" charset="0"/>
              </a:rPr>
              <a:t>–rowed </a:t>
            </a:r>
            <a:r>
              <a:rPr lang="en-US" dirty="0">
                <a:latin typeface="Times New Roman" panose="02020603050405020304" pitchFamily="18" charset="0"/>
                <a:ea typeface="Times New Roman" panose="02020603050405020304" pitchFamily="18" charset="0"/>
                <a:cs typeface="Gautami" panose="020B0502040204020203" pitchFamily="34" charset="0"/>
              </a:rPr>
              <a:t>unit matrix,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t</a:t>
            </a:r>
            <a:r>
              <a:rPr lang="en-US" dirty="0">
                <a:latin typeface="Times New Roman" panose="02020603050405020304" pitchFamily="18" charset="0"/>
                <a:ea typeface="Times New Roman" panose="02020603050405020304" pitchFamily="18" charset="0"/>
                <a:cs typeface="Gautami" panose="020B0502040204020203" pitchFamily="34" charset="0"/>
              </a:rPr>
              <a:t>hen the above form is called “The normal form” or “The first canonical form” of a Matrix</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Here </a:t>
            </a: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r</a:t>
            </a:r>
            <a:r>
              <a:rPr lang="en-US" dirty="0">
                <a:latin typeface="Times New Roman" panose="02020603050405020304" pitchFamily="18" charset="0"/>
                <a:ea typeface="Times New Roman" panose="02020603050405020304" pitchFamily="18" charset="0"/>
                <a:cs typeface="Gautami" panose="020B0502040204020203" pitchFamily="34" charset="0"/>
              </a:rPr>
              <a:t> indicates the rank of a matrix.  The various normal forms are </a:t>
            </a:r>
            <a:endParaRPr 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034420409"/>
              </p:ext>
            </p:extLst>
          </p:nvPr>
        </p:nvGraphicFramePr>
        <p:xfrm>
          <a:off x="609600" y="3104916"/>
          <a:ext cx="1873547" cy="628883"/>
        </p:xfrm>
        <a:graphic>
          <a:graphicData uri="http://schemas.openxmlformats.org/presentationml/2006/ole">
            <mc:AlternateContent xmlns:mc="http://schemas.openxmlformats.org/markup-compatibility/2006">
              <mc:Choice xmlns:v="urn:schemas-microsoft-com:vml" Requires="v">
                <p:oleObj spid="_x0000_s32220" name="Equation" r:id="rId5" imgW="1358900" imgH="457200" progId="Equation.DSMT4">
                  <p:embed/>
                </p:oleObj>
              </mc:Choice>
              <mc:Fallback>
                <p:oleObj name="Equation" r:id="rId5" imgW="1358900" imgH="4572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104916"/>
                        <a:ext cx="1873547" cy="628883"/>
                      </a:xfrm>
                      <a:prstGeom prst="rect">
                        <a:avLst/>
                      </a:prstGeom>
                      <a:noFill/>
                    </p:spPr>
                  </p:pic>
                </p:oleObj>
              </mc:Fallback>
            </mc:AlternateContent>
          </a:graphicData>
        </a:graphic>
      </p:graphicFrame>
      <p:sp>
        <p:nvSpPr>
          <p:cNvPr id="10" name="TextBox 9"/>
          <p:cNvSpPr txBox="1"/>
          <p:nvPr/>
        </p:nvSpPr>
        <p:spPr>
          <a:xfrm>
            <a:off x="2667000" y="3200400"/>
            <a:ext cx="528478" cy="369332"/>
          </a:xfrm>
          <a:prstGeom prst="rect">
            <a:avLst/>
          </a:prstGeom>
          <a:noFill/>
        </p:spPr>
        <p:txBody>
          <a:bodyPr wrap="none" rtlCol="0">
            <a:spAutoFit/>
          </a:bodyPr>
          <a:lstStyle/>
          <a:p>
            <a:r>
              <a:rPr lang="en-US" dirty="0" smtClean="0"/>
              <a:t>etc.</a:t>
            </a:r>
            <a:endParaRPr lang="en-US" dirty="0"/>
          </a:p>
        </p:txBody>
      </p:sp>
    </p:spTree>
    <p:extLst>
      <p:ext uri="{BB962C8B-B14F-4D97-AF65-F5344CB8AC3E}">
        <p14:creationId xmlns:p14="http://schemas.microsoft.com/office/powerpoint/2010/main" val="39454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25</a:t>
            </a:fld>
            <a:endParaRPr lang="en-US"/>
          </a:p>
        </p:txBody>
      </p:sp>
      <p:sp>
        <p:nvSpPr>
          <p:cNvPr id="4" name="TextBox 3"/>
          <p:cNvSpPr txBox="1"/>
          <p:nvPr/>
        </p:nvSpPr>
        <p:spPr>
          <a:xfrm>
            <a:off x="2784594" y="381000"/>
            <a:ext cx="3159006" cy="430887"/>
          </a:xfrm>
          <a:prstGeom prst="rect">
            <a:avLst/>
          </a:prstGeom>
          <a:noFill/>
        </p:spPr>
        <p:txBody>
          <a:bodyPr wrap="none" rtlCol="0">
            <a:spAutoFit/>
          </a:bodyPr>
          <a:lstStyle/>
          <a:p>
            <a:pPr algn="ctr"/>
            <a:r>
              <a:rPr lang="en-US" sz="2200" u="sng" dirty="0" smtClean="0">
                <a:solidFill>
                  <a:srgbClr val="002060"/>
                </a:solidFill>
              </a:rPr>
              <a:t>Problems on Normal form</a:t>
            </a:r>
            <a:endParaRPr lang="en-US" sz="2200" u="sng" dirty="0">
              <a:solidFill>
                <a:srgbClr val="002060"/>
              </a:solidFill>
            </a:endParaRPr>
          </a:p>
        </p:txBody>
      </p:sp>
      <p:sp>
        <p:nvSpPr>
          <p:cNvPr id="5" name="Rectangle 4"/>
          <p:cNvSpPr/>
          <p:nvPr/>
        </p:nvSpPr>
        <p:spPr>
          <a:xfrm>
            <a:off x="381000" y="914400"/>
            <a:ext cx="2954655" cy="369332"/>
          </a:xfrm>
          <a:prstGeom prst="rect">
            <a:avLst/>
          </a:prstGeom>
        </p:spPr>
        <p:txBody>
          <a:bodyPr wrap="none">
            <a:spAutoFit/>
          </a:bodyPr>
          <a:lstStyle/>
          <a:p>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1. Find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the rank of the matrix </a:t>
            </a:r>
            <a:endParaRPr lang="en-US" dirty="0">
              <a:solidFill>
                <a:srgbClr val="FF0000"/>
              </a:solidFill>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940507711"/>
              </p:ext>
            </p:extLst>
          </p:nvPr>
        </p:nvGraphicFramePr>
        <p:xfrm>
          <a:off x="3335655" y="792836"/>
          <a:ext cx="1466461" cy="1340764"/>
        </p:xfrm>
        <a:graphic>
          <a:graphicData uri="http://schemas.openxmlformats.org/presentationml/2006/ole">
            <mc:AlternateContent xmlns:mc="http://schemas.openxmlformats.org/markup-compatibility/2006">
              <mc:Choice xmlns:v="urn:schemas-microsoft-com:vml" Requires="v">
                <p:oleObj spid="_x0000_s18430" name="Equation" r:id="rId3" imgW="1003300" imgH="914400" progId="Equation.DSMT4">
                  <p:embed/>
                </p:oleObj>
              </mc:Choice>
              <mc:Fallback>
                <p:oleObj name="Equation" r:id="rId3" imgW="10033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655" y="792836"/>
                        <a:ext cx="1466461" cy="1340764"/>
                      </a:xfrm>
                      <a:prstGeom prst="rect">
                        <a:avLst/>
                      </a:prstGeom>
                      <a:noFill/>
                    </p:spPr>
                  </p:pic>
                </p:oleObj>
              </mc:Fallback>
            </mc:AlternateContent>
          </a:graphicData>
        </a:graphic>
      </p:graphicFrame>
      <p:sp>
        <p:nvSpPr>
          <p:cNvPr id="8" name="Rectangle 7"/>
          <p:cNvSpPr/>
          <p:nvPr/>
        </p:nvSpPr>
        <p:spPr>
          <a:xfrm>
            <a:off x="4800600" y="914401"/>
            <a:ext cx="2800224" cy="369332"/>
          </a:xfrm>
          <a:prstGeom prst="rect">
            <a:avLst/>
          </a:prstGeom>
        </p:spPr>
        <p:txBody>
          <a:bodyPr wrap="square">
            <a:spAutoFit/>
          </a:bodyPr>
          <a:lstStyle/>
          <a:p>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b</a:t>
            </a: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y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reducing to normal </a:t>
            </a: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form.</a:t>
            </a:r>
            <a:endParaRPr lang="en-US" dirty="0">
              <a:solidFill>
                <a:srgbClr val="FF0000"/>
              </a:solidFill>
            </a:endParaRPr>
          </a:p>
        </p:txBody>
      </p:sp>
      <p:sp>
        <p:nvSpPr>
          <p:cNvPr id="9" name="Rectangle 8"/>
          <p:cNvSpPr/>
          <p:nvPr/>
        </p:nvSpPr>
        <p:spPr>
          <a:xfrm>
            <a:off x="381000" y="2297668"/>
            <a:ext cx="685799" cy="369332"/>
          </a:xfrm>
          <a:prstGeom prst="rect">
            <a:avLst/>
          </a:prstGeom>
        </p:spPr>
        <p:txBody>
          <a:bodyPr wrap="square">
            <a:spAutoFit/>
          </a:bodyPr>
          <a:lstStyle/>
          <a:p>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endParaRPr lang="en-US" dirty="0">
              <a:solidFill>
                <a:srgbClr val="FF0000"/>
              </a:solidFill>
            </a:endParaRPr>
          </a:p>
        </p:txBody>
      </p:sp>
      <p:sp>
        <p:nvSpPr>
          <p:cNvPr id="10" name="Rectangle 9"/>
          <p:cNvSpPr/>
          <p:nvPr/>
        </p:nvSpPr>
        <p:spPr>
          <a:xfrm>
            <a:off x="914401" y="2297668"/>
            <a:ext cx="9906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Let A = </a:t>
            </a:r>
            <a:endParaRPr lang="en-US" dirty="0"/>
          </a:p>
        </p:txBody>
      </p:sp>
      <p:sp>
        <p:nvSpPr>
          <p:cNvPr id="11"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211558867"/>
              </p:ext>
            </p:extLst>
          </p:nvPr>
        </p:nvGraphicFramePr>
        <p:xfrm>
          <a:off x="1853564" y="2025133"/>
          <a:ext cx="1482091" cy="1355055"/>
        </p:xfrm>
        <a:graphic>
          <a:graphicData uri="http://schemas.openxmlformats.org/presentationml/2006/ole">
            <mc:AlternateContent xmlns:mc="http://schemas.openxmlformats.org/markup-compatibility/2006">
              <mc:Choice xmlns:v="urn:schemas-microsoft-com:vml" Requires="v">
                <p:oleObj spid="_x0000_s18431" name="Equation" r:id="rId5" imgW="1003300" imgH="914400" progId="Equation.DSMT4">
                  <p:embed/>
                </p:oleObj>
              </mc:Choice>
              <mc:Fallback>
                <p:oleObj name="Equation" r:id="rId5" imgW="1003300" imgH="9144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564" y="2025133"/>
                        <a:ext cx="1482091" cy="1355055"/>
                      </a:xfrm>
                      <a:prstGeom prst="rect">
                        <a:avLst/>
                      </a:prstGeom>
                      <a:noFill/>
                    </p:spPr>
                  </p:pic>
                </p:oleObj>
              </mc:Fallback>
            </mc:AlternateContent>
          </a:graphicData>
        </a:graphic>
      </p:graphicFrame>
      <p:sp>
        <p:nvSpPr>
          <p:cNvPr id="13" name="Rectangle 12"/>
          <p:cNvSpPr/>
          <p:nvPr/>
        </p:nvSpPr>
        <p:spPr>
          <a:xfrm>
            <a:off x="3505200" y="2362200"/>
            <a:ext cx="304038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4" name="Rectangle 13"/>
          <p:cNvSpPr/>
          <p:nvPr/>
        </p:nvSpPr>
        <p:spPr>
          <a:xfrm>
            <a:off x="1143000" y="3745468"/>
            <a:ext cx="710564"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5"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2753973"/>
              </p:ext>
            </p:extLst>
          </p:nvPr>
        </p:nvGraphicFramePr>
        <p:xfrm>
          <a:off x="1779706" y="3462222"/>
          <a:ext cx="1420694" cy="1298920"/>
        </p:xfrm>
        <a:graphic>
          <a:graphicData uri="http://schemas.openxmlformats.org/presentationml/2006/ole">
            <mc:AlternateContent xmlns:mc="http://schemas.openxmlformats.org/markup-compatibility/2006">
              <mc:Choice xmlns:v="urn:schemas-microsoft-com:vml" Requires="v">
                <p:oleObj spid="_x0000_s75776" name="Equation" r:id="rId6" imgW="1003300" imgH="914400" progId="Equation.DSMT4">
                  <p:embed/>
                </p:oleObj>
              </mc:Choice>
              <mc:Fallback>
                <p:oleObj name="Equation" r:id="rId6" imgW="1003300" imgH="914400" progId="Equation.DSM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9706" y="3462222"/>
                        <a:ext cx="1420694" cy="1298920"/>
                      </a:xfrm>
                      <a:prstGeom prst="rect">
                        <a:avLst/>
                      </a:prstGeom>
                      <a:noFill/>
                    </p:spPr>
                  </p:pic>
                </p:oleObj>
              </mc:Fallback>
            </mc:AlternateContent>
          </a:graphicData>
        </a:graphic>
      </p:graphicFrame>
      <p:sp>
        <p:nvSpPr>
          <p:cNvPr id="17" name="Rectangle 16"/>
          <p:cNvSpPr/>
          <p:nvPr/>
        </p:nvSpPr>
        <p:spPr>
          <a:xfrm>
            <a:off x="3810000" y="3505200"/>
            <a:ext cx="2590800" cy="923330"/>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4R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3</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and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8" name="Rectangle 17"/>
          <p:cNvSpPr/>
          <p:nvPr/>
        </p:nvSpPr>
        <p:spPr>
          <a:xfrm>
            <a:off x="1159848" y="52694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9"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1015344470"/>
              </p:ext>
            </p:extLst>
          </p:nvPr>
        </p:nvGraphicFramePr>
        <p:xfrm>
          <a:off x="1832093" y="4881276"/>
          <a:ext cx="1503562" cy="1202850"/>
        </p:xfrm>
        <a:graphic>
          <a:graphicData uri="http://schemas.openxmlformats.org/presentationml/2006/ole">
            <mc:AlternateContent xmlns:mc="http://schemas.openxmlformats.org/markup-compatibility/2006">
              <mc:Choice xmlns:v="urn:schemas-microsoft-com:vml" Requires="v">
                <p:oleObj spid="_x0000_s75777" name="Equation" r:id="rId8" imgW="1143000" imgH="914400" progId="Equation.DSMT4">
                  <p:embed/>
                </p:oleObj>
              </mc:Choice>
              <mc:Fallback>
                <p:oleObj name="Equation" r:id="rId8" imgW="1143000" imgH="91440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2093" y="4881276"/>
                        <a:ext cx="1503562" cy="1202850"/>
                      </a:xfrm>
                      <a:prstGeom prst="rect">
                        <a:avLst/>
                      </a:prstGeom>
                      <a:noFill/>
                    </p:spPr>
                  </p:pic>
                </p:oleObj>
              </mc:Fallback>
            </mc:AlternateContent>
          </a:graphicData>
        </a:graphic>
      </p:graphicFrame>
      <p:sp>
        <p:nvSpPr>
          <p:cNvPr id="21" name="Rectangle 20"/>
          <p:cNvSpPr/>
          <p:nvPr/>
        </p:nvSpPr>
        <p:spPr>
          <a:xfrm>
            <a:off x="3581400" y="4953000"/>
            <a:ext cx="25146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3C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Tree>
    <p:extLst>
      <p:ext uri="{BB962C8B-B14F-4D97-AF65-F5344CB8AC3E}">
        <p14:creationId xmlns:p14="http://schemas.microsoft.com/office/powerpoint/2010/main" val="288212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3" grpId="0"/>
      <p:bldP spid="14" grpId="0"/>
      <p:bldP spid="17" grpId="0"/>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26</a:t>
            </a:fld>
            <a:endParaRPr lang="en-US"/>
          </a:p>
        </p:txBody>
      </p:sp>
      <p:sp>
        <p:nvSpPr>
          <p:cNvPr id="3" name="Rectangle 2"/>
          <p:cNvSpPr/>
          <p:nvPr/>
        </p:nvSpPr>
        <p:spPr>
          <a:xfrm>
            <a:off x="990600" y="3810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3"/>
          <p:cNvSpPr/>
          <p:nvPr/>
        </p:nvSpPr>
        <p:spPr>
          <a:xfrm>
            <a:off x="1066800" y="17526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243870015"/>
              </p:ext>
            </p:extLst>
          </p:nvPr>
        </p:nvGraphicFramePr>
        <p:xfrm>
          <a:off x="1583352" y="108466"/>
          <a:ext cx="1464648" cy="1171718"/>
        </p:xfrm>
        <a:graphic>
          <a:graphicData uri="http://schemas.openxmlformats.org/presentationml/2006/ole">
            <mc:AlternateContent xmlns:mc="http://schemas.openxmlformats.org/markup-compatibility/2006">
              <mc:Choice xmlns:v="urn:schemas-microsoft-com:vml" Requires="v">
                <p:oleObj spid="_x0000_s74764" name="Equation" r:id="rId3" imgW="1143000" imgH="914400" progId="Equation.DSMT4">
                  <p:embed/>
                </p:oleObj>
              </mc:Choice>
              <mc:Fallback>
                <p:oleObj name="Equation" r:id="rId3" imgW="11430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352" y="108466"/>
                        <a:ext cx="1464648" cy="1171718"/>
                      </a:xfrm>
                      <a:prstGeom prst="rect">
                        <a:avLst/>
                      </a:prstGeom>
                      <a:noFill/>
                    </p:spPr>
                  </p:pic>
                </p:oleObj>
              </mc:Fallback>
            </mc:AlternateContent>
          </a:graphicData>
        </a:graphic>
      </p:graphicFrame>
      <p:sp>
        <p:nvSpPr>
          <p:cNvPr id="7" name="Rectangle 6"/>
          <p:cNvSpPr/>
          <p:nvPr/>
        </p:nvSpPr>
        <p:spPr>
          <a:xfrm>
            <a:off x="3352800" y="381000"/>
            <a:ext cx="338906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6R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540977733"/>
              </p:ext>
            </p:extLst>
          </p:nvPr>
        </p:nvGraphicFramePr>
        <p:xfrm>
          <a:off x="1625598" y="1447799"/>
          <a:ext cx="1422402" cy="1219201"/>
        </p:xfrm>
        <a:graphic>
          <a:graphicData uri="http://schemas.openxmlformats.org/presentationml/2006/ole">
            <mc:AlternateContent xmlns:mc="http://schemas.openxmlformats.org/markup-compatibility/2006">
              <mc:Choice xmlns:v="urn:schemas-microsoft-com:vml" Requires="v">
                <p:oleObj spid="_x0000_s74765" name="Equation" r:id="rId5" imgW="1066800" imgH="914400" progId="Equation.DSMT4">
                  <p:embed/>
                </p:oleObj>
              </mc:Choice>
              <mc:Fallback>
                <p:oleObj name="Equation" r:id="rId5" imgW="10668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598" y="1447799"/>
                        <a:ext cx="1422402" cy="1219201"/>
                      </a:xfrm>
                      <a:prstGeom prst="rect">
                        <a:avLst/>
                      </a:prstGeom>
                      <a:noFill/>
                    </p:spPr>
                  </p:pic>
                </p:oleObj>
              </mc:Fallback>
            </mc:AlternateContent>
          </a:graphicData>
        </a:graphic>
      </p:graphicFrame>
      <p:sp>
        <p:nvSpPr>
          <p:cNvPr id="10" name="Rectangle 9"/>
          <p:cNvSpPr/>
          <p:nvPr/>
        </p:nvSpPr>
        <p:spPr>
          <a:xfrm>
            <a:off x="3352800" y="1600200"/>
            <a:ext cx="345318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3C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+ 5c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1" name="Rectangle 10"/>
          <p:cNvSpPr/>
          <p:nvPr/>
        </p:nvSpPr>
        <p:spPr>
          <a:xfrm>
            <a:off x="1083648" y="3244334"/>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2" name="Rectangle 11"/>
          <p:cNvSpPr/>
          <p:nvPr/>
        </p:nvSpPr>
        <p:spPr>
          <a:xfrm>
            <a:off x="1159848" y="47360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3"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88674926"/>
              </p:ext>
            </p:extLst>
          </p:nvPr>
        </p:nvGraphicFramePr>
        <p:xfrm>
          <a:off x="1676400" y="2878548"/>
          <a:ext cx="1397001" cy="1197429"/>
        </p:xfrm>
        <a:graphic>
          <a:graphicData uri="http://schemas.openxmlformats.org/presentationml/2006/ole">
            <mc:AlternateContent xmlns:mc="http://schemas.openxmlformats.org/markup-compatibility/2006">
              <mc:Choice xmlns:v="urn:schemas-microsoft-com:vml" Requires="v">
                <p:oleObj spid="_x0000_s74766" name="Equation" r:id="rId7" imgW="1066800" imgH="914400" progId="Equation.DSMT4">
                  <p:embed/>
                </p:oleObj>
              </mc:Choice>
              <mc:Fallback>
                <p:oleObj name="Equation" r:id="rId7" imgW="1066800" imgH="91440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878548"/>
                        <a:ext cx="1397001" cy="1197429"/>
                      </a:xfrm>
                      <a:prstGeom prst="rect">
                        <a:avLst/>
                      </a:prstGeom>
                      <a:noFill/>
                    </p:spPr>
                  </p:pic>
                </p:oleObj>
              </mc:Fallback>
            </mc:AlternateContent>
          </a:graphicData>
        </a:graphic>
      </p:graphicFrame>
      <p:sp>
        <p:nvSpPr>
          <p:cNvPr id="15" name="Rectangle 14"/>
          <p:cNvSpPr/>
          <p:nvPr/>
        </p:nvSpPr>
        <p:spPr>
          <a:xfrm>
            <a:off x="3352800" y="3244334"/>
            <a:ext cx="3375399"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+ 8C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6"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487988379"/>
              </p:ext>
            </p:extLst>
          </p:nvPr>
        </p:nvGraphicFramePr>
        <p:xfrm>
          <a:off x="1676400" y="4325625"/>
          <a:ext cx="1371600" cy="1371600"/>
        </p:xfrm>
        <a:graphic>
          <a:graphicData uri="http://schemas.openxmlformats.org/presentationml/2006/ole">
            <mc:AlternateContent xmlns:mc="http://schemas.openxmlformats.org/markup-compatibility/2006">
              <mc:Choice xmlns:v="urn:schemas-microsoft-com:vml" Requires="v">
                <p:oleObj spid="_x0000_s74767" name="Equation" r:id="rId9" imgW="914400" imgH="914400" progId="Equation.DSMT4">
                  <p:embed/>
                </p:oleObj>
              </mc:Choice>
              <mc:Fallback>
                <p:oleObj name="Equation" r:id="rId9" imgW="914400" imgH="91440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4325625"/>
                        <a:ext cx="1371600" cy="1371600"/>
                      </a:xfrm>
                      <a:prstGeom prst="rect">
                        <a:avLst/>
                      </a:prstGeom>
                      <a:noFill/>
                    </p:spPr>
                  </p:pic>
                </p:oleObj>
              </mc:Fallback>
            </mc:AlternateContent>
          </a:graphicData>
        </a:graphic>
      </p:graphicFrame>
      <p:sp>
        <p:nvSpPr>
          <p:cNvPr id="31" name="Rectangle 30"/>
          <p:cNvSpPr/>
          <p:nvPr/>
        </p:nvSpPr>
        <p:spPr>
          <a:xfrm>
            <a:off x="3505200" y="4736068"/>
            <a:ext cx="327846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2</a:t>
            </a:r>
            <a:r>
              <a:rPr lang="en-US" dirty="0" smtClean="0">
                <a:latin typeface="Times New Roman" panose="02020603050405020304" pitchFamily="18" charset="0"/>
                <a:ea typeface="Times New Roman" panose="02020603050405020304" pitchFamily="18" charset="0"/>
                <a:cs typeface="Gautami" panose="020B0502040204020203" pitchFamily="34" charset="0"/>
              </a:rPr>
              <a:t> /6; </a:t>
            </a:r>
            <a:r>
              <a:rPr lang="en-US" dirty="0"/>
              <a:t>R</a:t>
            </a:r>
            <a:r>
              <a:rPr lang="en-US" baseline="-25000" dirty="0"/>
              <a:t>4</a:t>
            </a:r>
            <a:r>
              <a:rPr lang="en-US" dirty="0"/>
              <a:t> </a:t>
            </a:r>
            <a:r>
              <a:rPr lang="en-US" dirty="0" smtClean="0">
                <a:sym typeface="Symbol" panose="05050102010706020507" pitchFamily="18" charset="2"/>
              </a:rPr>
              <a:t> </a:t>
            </a:r>
            <a:r>
              <a:rPr lang="en-US" dirty="0"/>
              <a:t>R</a:t>
            </a:r>
            <a:r>
              <a:rPr lang="en-US" baseline="-25000" dirty="0"/>
              <a:t>4</a:t>
            </a:r>
            <a:r>
              <a:rPr lang="en-US" dirty="0"/>
              <a:t> </a:t>
            </a:r>
            <a:r>
              <a:rPr lang="en-US" dirty="0" smtClean="0"/>
              <a:t>/6</a:t>
            </a:r>
            <a:endParaRPr lang="en-US" dirty="0"/>
          </a:p>
        </p:txBody>
      </p:sp>
    </p:spTree>
    <p:extLst>
      <p:ext uri="{BB962C8B-B14F-4D97-AF65-F5344CB8AC3E}">
        <p14:creationId xmlns:p14="http://schemas.microsoft.com/office/powerpoint/2010/main" val="40317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0" grpId="0"/>
      <p:bldP spid="11" grpId="0"/>
      <p:bldP spid="12" grpId="0"/>
      <p:bldP spid="15"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27</a:t>
            </a:fld>
            <a:endParaRPr lang="en-US"/>
          </a:p>
        </p:txBody>
      </p:sp>
      <p:sp>
        <p:nvSpPr>
          <p:cNvPr id="3" name="Rectangle 2"/>
          <p:cNvSpPr/>
          <p:nvPr/>
        </p:nvSpPr>
        <p:spPr>
          <a:xfrm>
            <a:off x="533400" y="228600"/>
            <a:ext cx="5334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3"/>
          <p:cNvSpPr/>
          <p:nvPr/>
        </p:nvSpPr>
        <p:spPr>
          <a:xfrm>
            <a:off x="533400" y="1611868"/>
            <a:ext cx="5334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54796361"/>
              </p:ext>
            </p:extLst>
          </p:nvPr>
        </p:nvGraphicFramePr>
        <p:xfrm>
          <a:off x="1143000" y="23337"/>
          <a:ext cx="1219200" cy="1219200"/>
        </p:xfrm>
        <a:graphic>
          <a:graphicData uri="http://schemas.openxmlformats.org/presentationml/2006/ole">
            <mc:AlternateContent xmlns:mc="http://schemas.openxmlformats.org/markup-compatibility/2006">
              <mc:Choice xmlns:v="urn:schemas-microsoft-com:vml" Requires="v">
                <p:oleObj spid="_x0000_s20477" name="Equation" r:id="rId3" imgW="914400" imgH="914400" progId="Equation.DSMT4">
                  <p:embed/>
                </p:oleObj>
              </mc:Choice>
              <mc:Fallback>
                <p:oleObj name="Equation" r:id="rId3" imgW="9144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3337"/>
                        <a:ext cx="1219200" cy="1219200"/>
                      </a:xfrm>
                      <a:prstGeom prst="rect">
                        <a:avLst/>
                      </a:prstGeom>
                      <a:noFill/>
                    </p:spPr>
                  </p:pic>
                </p:oleObj>
              </mc:Fallback>
            </mc:AlternateContent>
          </a:graphicData>
        </a:graphic>
      </p:graphicFrame>
      <p:sp>
        <p:nvSpPr>
          <p:cNvPr id="7" name="Rectangle 6"/>
          <p:cNvSpPr/>
          <p:nvPr/>
        </p:nvSpPr>
        <p:spPr>
          <a:xfrm>
            <a:off x="2514601" y="228600"/>
            <a:ext cx="3047999"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we have</a:t>
            </a:r>
            <a:endParaRPr 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684325335"/>
              </p:ext>
            </p:extLst>
          </p:nvPr>
        </p:nvGraphicFramePr>
        <p:xfrm>
          <a:off x="1228152" y="1311056"/>
          <a:ext cx="2268096" cy="1327666"/>
        </p:xfrm>
        <a:graphic>
          <a:graphicData uri="http://schemas.openxmlformats.org/presentationml/2006/ole">
            <mc:AlternateContent xmlns:mc="http://schemas.openxmlformats.org/markup-compatibility/2006">
              <mc:Choice xmlns:v="urn:schemas-microsoft-com:vml" Requires="v">
                <p:oleObj spid="_x0000_s20478" name="Equation" r:id="rId5" imgW="1562100" imgH="914400" progId="Equation.DSMT4">
                  <p:embed/>
                </p:oleObj>
              </mc:Choice>
              <mc:Fallback>
                <p:oleObj name="Equation" r:id="rId5" imgW="15621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152" y="1311056"/>
                        <a:ext cx="2268096" cy="1327666"/>
                      </a:xfrm>
                      <a:prstGeom prst="rect">
                        <a:avLst/>
                      </a:prstGeom>
                      <a:noFill/>
                    </p:spPr>
                  </p:pic>
                </p:oleObj>
              </mc:Fallback>
            </mc:AlternateContent>
          </a:graphicData>
        </a:graphic>
      </p:graphicFrame>
      <p:sp>
        <p:nvSpPr>
          <p:cNvPr id="10" name="Rectangle 9"/>
          <p:cNvSpPr/>
          <p:nvPr/>
        </p:nvSpPr>
        <p:spPr>
          <a:xfrm>
            <a:off x="762000" y="2831068"/>
            <a:ext cx="4089646" cy="369332"/>
          </a:xfrm>
          <a:prstGeom prst="rect">
            <a:avLst/>
          </a:prstGeom>
        </p:spPr>
        <p:txBody>
          <a:bodyPr wrap="none">
            <a:spAutoFit/>
          </a:bodyPr>
          <a:lstStyle/>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Which is the normal form of the matrix A.</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1" name="Rectangle 10"/>
          <p:cNvSpPr/>
          <p:nvPr/>
        </p:nvSpPr>
        <p:spPr>
          <a:xfrm>
            <a:off x="914400" y="3364468"/>
            <a:ext cx="3745064"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Hence rank of the matrix A = </a:t>
            </a:r>
            <a:r>
              <a:rPr lang="en-US" dirty="0">
                <a:solidFill>
                  <a:srgbClr val="FF0000"/>
                </a:solidFill>
                <a:latin typeface="Symbol" panose="05050102010706020507" pitchFamily="18" charset="2"/>
                <a:ea typeface="Times New Roman" panose="02020603050405020304" pitchFamily="18" charset="0"/>
                <a:cs typeface="Gautami" panose="020B0502040204020203" pitchFamily="34" charset="0"/>
              </a:rPr>
              <a:t>r</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a:t>
            </a:r>
            <a:r>
              <a:rPr lang="en-US" dirty="0">
                <a:latin typeface="Times New Roman" panose="02020603050405020304" pitchFamily="18" charset="0"/>
                <a:ea typeface="Times New Roman" panose="02020603050405020304" pitchFamily="18" charset="0"/>
                <a:cs typeface="Gautami" panose="020B0502040204020203" pitchFamily="34" charset="0"/>
              </a:rPr>
              <a:t> = 3</a:t>
            </a:r>
            <a:endParaRPr lang="en-US" dirty="0"/>
          </a:p>
        </p:txBody>
      </p:sp>
      <p:sp>
        <p:nvSpPr>
          <p:cNvPr id="12" name="Rectangle 11"/>
          <p:cNvSpPr/>
          <p:nvPr/>
        </p:nvSpPr>
        <p:spPr>
          <a:xfrm>
            <a:off x="457200" y="3962400"/>
            <a:ext cx="2552430" cy="369332"/>
          </a:xfrm>
          <a:prstGeom prst="rect">
            <a:avLst/>
          </a:prstGeom>
        </p:spPr>
        <p:txBody>
          <a:bodyPr wrap="none">
            <a:spAutoFit/>
          </a:bodyPr>
          <a:lstStyle/>
          <a:p>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2</a:t>
            </a: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Reduce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the matrix A = </a:t>
            </a:r>
            <a:endParaRPr lang="en-US" dirty="0">
              <a:solidFill>
                <a:srgbClr val="FF0000"/>
              </a:solidFill>
            </a:endParaRPr>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588806861"/>
              </p:ext>
            </p:extLst>
          </p:nvPr>
        </p:nvGraphicFramePr>
        <p:xfrm>
          <a:off x="2971800" y="3798330"/>
          <a:ext cx="1295400" cy="1110343"/>
        </p:xfrm>
        <a:graphic>
          <a:graphicData uri="http://schemas.openxmlformats.org/presentationml/2006/ole">
            <mc:AlternateContent xmlns:mc="http://schemas.openxmlformats.org/markup-compatibility/2006">
              <mc:Choice xmlns:v="urn:schemas-microsoft-com:vml" Requires="v">
                <p:oleObj spid="_x0000_s20479" name="Equation" r:id="rId7" imgW="1066800" imgH="914400" progId="Equation.DSMT4">
                  <p:embed/>
                </p:oleObj>
              </mc:Choice>
              <mc:Fallback>
                <p:oleObj name="Equation" r:id="rId7" imgW="1066800" imgH="9144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798330"/>
                        <a:ext cx="1295400" cy="1110343"/>
                      </a:xfrm>
                      <a:prstGeom prst="rect">
                        <a:avLst/>
                      </a:prstGeom>
                      <a:noFill/>
                    </p:spPr>
                  </p:pic>
                </p:oleObj>
              </mc:Fallback>
            </mc:AlternateContent>
          </a:graphicData>
        </a:graphic>
      </p:graphicFrame>
      <p:sp>
        <p:nvSpPr>
          <p:cNvPr id="15" name="Rectangle 14"/>
          <p:cNvSpPr/>
          <p:nvPr/>
        </p:nvSpPr>
        <p:spPr>
          <a:xfrm>
            <a:off x="4345947" y="3962400"/>
            <a:ext cx="3807453" cy="723275"/>
          </a:xfrm>
          <a:prstGeom prst="rect">
            <a:avLst/>
          </a:prstGeom>
        </p:spPr>
        <p:txBody>
          <a:bodyPr wrap="none">
            <a:spAutoFit/>
          </a:bodyPr>
          <a:lstStyle/>
          <a:p>
            <a:pPr marL="360045" marR="0" indent="-360045" algn="just">
              <a:spcBef>
                <a:spcPts val="285"/>
              </a:spcBef>
              <a:spcAft>
                <a:spcPts val="285"/>
              </a:spcAft>
              <a:tabLst>
                <a:tab pos="361950" algn="l"/>
                <a:tab pos="630555" algn="l"/>
                <a:tab pos="900430" algn="l"/>
                <a:tab pos="1170305" algn="l"/>
              </a:tabLst>
            </a:pP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into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the normal form and </a:t>
            </a: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determine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its </a:t>
            </a:r>
            <a:endPar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endParaRPr>
          </a:p>
          <a:p>
            <a:pPr marL="360045" marR="0" indent="-360045" algn="just">
              <a:spcBef>
                <a:spcPts val="285"/>
              </a:spcBef>
              <a:spcAft>
                <a:spcPts val="285"/>
              </a:spcAft>
              <a:tabLst>
                <a:tab pos="361950" algn="l"/>
                <a:tab pos="630555" algn="l"/>
                <a:tab pos="900430" algn="l"/>
                <a:tab pos="1170305" algn="l"/>
              </a:tabLst>
            </a:pP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rank</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6" name="Rectangle 15"/>
          <p:cNvSpPr/>
          <p:nvPr/>
        </p:nvSpPr>
        <p:spPr>
          <a:xfrm>
            <a:off x="457200" y="5269468"/>
            <a:ext cx="627095" cy="369332"/>
          </a:xfrm>
          <a:prstGeom prst="rect">
            <a:avLst/>
          </a:prstGeom>
        </p:spPr>
        <p:txBody>
          <a:bodyPr wrap="none">
            <a:spAutoFit/>
          </a:bodyPr>
          <a:lstStyle/>
          <a:p>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endParaRPr lang="en-US" dirty="0"/>
          </a:p>
        </p:txBody>
      </p:sp>
      <p:sp>
        <p:nvSpPr>
          <p:cNvPr id="17" name="Rectangle 16"/>
          <p:cNvSpPr/>
          <p:nvPr/>
        </p:nvSpPr>
        <p:spPr>
          <a:xfrm>
            <a:off x="1066800" y="5269468"/>
            <a:ext cx="1148199"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Given A </a:t>
            </a:r>
            <a:r>
              <a:rPr lang="en-US"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8"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4132732983"/>
              </p:ext>
            </p:extLst>
          </p:nvPr>
        </p:nvGraphicFramePr>
        <p:xfrm>
          <a:off x="2273422" y="5088790"/>
          <a:ext cx="1460377" cy="1251752"/>
        </p:xfrm>
        <a:graphic>
          <a:graphicData uri="http://schemas.openxmlformats.org/presentationml/2006/ole">
            <mc:AlternateContent xmlns:mc="http://schemas.openxmlformats.org/markup-compatibility/2006">
              <mc:Choice xmlns:v="urn:schemas-microsoft-com:vml" Requires="v">
                <p:oleObj spid="_x0000_s76800" name="Equation" r:id="rId9" imgW="1066800" imgH="914400" progId="Equation.DSMT4">
                  <p:embed/>
                </p:oleObj>
              </mc:Choice>
              <mc:Fallback>
                <p:oleObj name="Equation" r:id="rId9" imgW="1066800" imgH="914400" progId="Equation.DSMT4">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3422" y="5088790"/>
                        <a:ext cx="1460377" cy="1251752"/>
                      </a:xfrm>
                      <a:prstGeom prst="rect">
                        <a:avLst/>
                      </a:prstGeom>
                      <a:noFill/>
                    </p:spPr>
                  </p:pic>
                </p:oleObj>
              </mc:Fallback>
            </mc:AlternateContent>
          </a:graphicData>
        </a:graphic>
      </p:graphicFrame>
      <p:sp>
        <p:nvSpPr>
          <p:cNvPr id="20" name="Rectangle 19"/>
          <p:cNvSpPr/>
          <p:nvPr/>
        </p:nvSpPr>
        <p:spPr>
          <a:xfrm>
            <a:off x="3810000" y="5345668"/>
            <a:ext cx="3297698"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4R, we have</a:t>
            </a:r>
            <a:endParaRPr lang="en-US" dirty="0"/>
          </a:p>
        </p:txBody>
      </p:sp>
    </p:spTree>
    <p:extLst>
      <p:ext uri="{BB962C8B-B14F-4D97-AF65-F5344CB8AC3E}">
        <p14:creationId xmlns:p14="http://schemas.microsoft.com/office/powerpoint/2010/main" val="26520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0" grpId="0"/>
      <p:bldP spid="11" grpId="0"/>
      <p:bldP spid="12" grpId="0"/>
      <p:bldP spid="15" grpId="0"/>
      <p:bldP spid="16" grpId="0"/>
      <p:bldP spid="17"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28</a:t>
            </a:fld>
            <a:endParaRPr lang="en-US"/>
          </a:p>
        </p:txBody>
      </p:sp>
      <p:sp>
        <p:nvSpPr>
          <p:cNvPr id="3" name="Rectangle 2"/>
          <p:cNvSpPr/>
          <p:nvPr/>
        </p:nvSpPr>
        <p:spPr>
          <a:xfrm>
            <a:off x="685800" y="3810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3"/>
          <p:cNvSpPr/>
          <p:nvPr/>
        </p:nvSpPr>
        <p:spPr>
          <a:xfrm>
            <a:off x="762000" y="19050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5" name="Rectangle 4"/>
          <p:cNvSpPr/>
          <p:nvPr/>
        </p:nvSpPr>
        <p:spPr>
          <a:xfrm>
            <a:off x="762000" y="34406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6" name="Rectangle 5"/>
          <p:cNvSpPr/>
          <p:nvPr/>
        </p:nvSpPr>
        <p:spPr>
          <a:xfrm>
            <a:off x="762000" y="50408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346988254"/>
              </p:ext>
            </p:extLst>
          </p:nvPr>
        </p:nvGraphicFramePr>
        <p:xfrm>
          <a:off x="1321414" y="108465"/>
          <a:ext cx="1421786" cy="1137429"/>
        </p:xfrm>
        <a:graphic>
          <a:graphicData uri="http://schemas.openxmlformats.org/presentationml/2006/ole">
            <mc:AlternateContent xmlns:mc="http://schemas.openxmlformats.org/markup-compatibility/2006">
              <mc:Choice xmlns:v="urn:schemas-microsoft-com:vml" Requires="v">
                <p:oleObj spid="_x0000_s21489" name="Equation" r:id="rId3" imgW="1143000" imgH="914400" progId="Equation.DSMT4">
                  <p:embed/>
                </p:oleObj>
              </mc:Choice>
              <mc:Fallback>
                <p:oleObj name="Equation" r:id="rId3" imgW="11430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414" y="108465"/>
                        <a:ext cx="1421786" cy="1137429"/>
                      </a:xfrm>
                      <a:prstGeom prst="rect">
                        <a:avLst/>
                      </a:prstGeom>
                      <a:noFill/>
                    </p:spPr>
                  </p:pic>
                </p:oleObj>
              </mc:Fallback>
            </mc:AlternateContent>
          </a:graphicData>
        </a:graphic>
      </p:graphicFrame>
      <p:sp>
        <p:nvSpPr>
          <p:cNvPr id="9" name="Rectangle 8"/>
          <p:cNvSpPr/>
          <p:nvPr/>
        </p:nvSpPr>
        <p:spPr>
          <a:xfrm>
            <a:off x="3505200" y="304800"/>
            <a:ext cx="2438400"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3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2C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and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+ 3C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416918733"/>
              </p:ext>
            </p:extLst>
          </p:nvPr>
        </p:nvGraphicFramePr>
        <p:xfrm>
          <a:off x="1295400" y="1452562"/>
          <a:ext cx="1404194" cy="1214438"/>
        </p:xfrm>
        <a:graphic>
          <a:graphicData uri="http://schemas.openxmlformats.org/presentationml/2006/ole">
            <mc:AlternateContent xmlns:mc="http://schemas.openxmlformats.org/markup-compatibility/2006">
              <mc:Choice xmlns:v="urn:schemas-microsoft-com:vml" Requires="v">
                <p:oleObj spid="_x0000_s21490" name="Equation" r:id="rId5" imgW="1054100" imgH="914400" progId="Equation.DSMT4">
                  <p:embed/>
                </p:oleObj>
              </mc:Choice>
              <mc:Fallback>
                <p:oleObj name="Equation" r:id="rId5" imgW="10541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452562"/>
                        <a:ext cx="1404194" cy="1214438"/>
                      </a:xfrm>
                      <a:prstGeom prst="rect">
                        <a:avLst/>
                      </a:prstGeom>
                      <a:noFill/>
                    </p:spPr>
                  </p:pic>
                </p:oleObj>
              </mc:Fallback>
            </mc:AlternateContent>
          </a:graphicData>
        </a:graphic>
      </p:graphicFrame>
      <p:sp>
        <p:nvSpPr>
          <p:cNvPr id="12" name="Rectangle 11"/>
          <p:cNvSpPr/>
          <p:nvPr/>
        </p:nvSpPr>
        <p:spPr>
          <a:xfrm>
            <a:off x="2971800" y="1676400"/>
            <a:ext cx="2810385"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385712207"/>
              </p:ext>
            </p:extLst>
          </p:nvPr>
        </p:nvGraphicFramePr>
        <p:xfrm>
          <a:off x="1295400" y="2967039"/>
          <a:ext cx="1503312" cy="1300161"/>
        </p:xfrm>
        <a:graphic>
          <a:graphicData uri="http://schemas.openxmlformats.org/presentationml/2006/ole">
            <mc:AlternateContent xmlns:mc="http://schemas.openxmlformats.org/markup-compatibility/2006">
              <mc:Choice xmlns:v="urn:schemas-microsoft-com:vml" Requires="v">
                <p:oleObj spid="_x0000_s21491" name="Equation" r:id="rId7" imgW="1054100" imgH="914400" progId="Equation.DSMT4">
                  <p:embed/>
                </p:oleObj>
              </mc:Choice>
              <mc:Fallback>
                <p:oleObj name="Equation" r:id="rId7" imgW="1054100" imgH="9144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967039"/>
                        <a:ext cx="1503312" cy="1300161"/>
                      </a:xfrm>
                      <a:prstGeom prst="rect">
                        <a:avLst/>
                      </a:prstGeom>
                      <a:noFill/>
                    </p:spPr>
                  </p:pic>
                </p:oleObj>
              </mc:Fallback>
            </mc:AlternateContent>
          </a:graphicData>
        </a:graphic>
      </p:graphicFrame>
      <p:sp>
        <p:nvSpPr>
          <p:cNvPr id="15" name="Rectangle 14"/>
          <p:cNvSpPr/>
          <p:nvPr/>
        </p:nvSpPr>
        <p:spPr>
          <a:xfrm>
            <a:off x="3048000" y="3105835"/>
            <a:ext cx="25908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5R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204512408"/>
              </p:ext>
            </p:extLst>
          </p:nvPr>
        </p:nvGraphicFramePr>
        <p:xfrm>
          <a:off x="1295399" y="4567238"/>
          <a:ext cx="1530399" cy="1300162"/>
        </p:xfrm>
        <a:graphic>
          <a:graphicData uri="http://schemas.openxmlformats.org/presentationml/2006/ole">
            <mc:AlternateContent xmlns:mc="http://schemas.openxmlformats.org/markup-compatibility/2006">
              <mc:Choice xmlns:v="urn:schemas-microsoft-com:vml" Requires="v">
                <p:oleObj spid="_x0000_s21492" name="Equation" r:id="rId9" imgW="1079500" imgH="914400" progId="Equation.DSMT4">
                  <p:embed/>
                </p:oleObj>
              </mc:Choice>
              <mc:Fallback>
                <p:oleObj name="Equation" r:id="rId9" imgW="1079500" imgH="9144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399" y="4567238"/>
                        <a:ext cx="1530399" cy="1300162"/>
                      </a:xfrm>
                      <a:prstGeom prst="rect">
                        <a:avLst/>
                      </a:prstGeom>
                      <a:noFill/>
                    </p:spPr>
                  </p:pic>
                </p:oleObj>
              </mc:Fallback>
            </mc:AlternateContent>
          </a:graphicData>
        </a:graphic>
      </p:graphicFrame>
      <p:sp>
        <p:nvSpPr>
          <p:cNvPr id="18" name="Rectangle 17"/>
          <p:cNvSpPr/>
          <p:nvPr/>
        </p:nvSpPr>
        <p:spPr>
          <a:xfrm>
            <a:off x="3026158" y="4888468"/>
            <a:ext cx="3374642" cy="369332"/>
          </a:xfrm>
          <a:prstGeom prst="rect">
            <a:avLst/>
          </a:prstGeom>
        </p:spPr>
        <p:txBody>
          <a:bodyPr wrap="none">
            <a:spAutoFit/>
          </a:bodyPr>
          <a:lstStyle/>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2C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345601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2" grpId="0"/>
      <p:bldP spid="15"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29</a:t>
            </a:fld>
            <a:endParaRPr lang="en-US"/>
          </a:p>
        </p:txBody>
      </p:sp>
      <p:sp>
        <p:nvSpPr>
          <p:cNvPr id="3" name="Rectangle 2"/>
          <p:cNvSpPr/>
          <p:nvPr/>
        </p:nvSpPr>
        <p:spPr>
          <a:xfrm>
            <a:off x="533400" y="5334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3"/>
          <p:cNvSpPr/>
          <p:nvPr/>
        </p:nvSpPr>
        <p:spPr>
          <a:xfrm>
            <a:off x="609600" y="20690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5" name="Rectangle 4"/>
          <p:cNvSpPr/>
          <p:nvPr/>
        </p:nvSpPr>
        <p:spPr>
          <a:xfrm>
            <a:off x="609600" y="37338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6" name="Rectangle 5"/>
          <p:cNvSpPr/>
          <p:nvPr/>
        </p:nvSpPr>
        <p:spPr>
          <a:xfrm>
            <a:off x="762000" y="53456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227949925"/>
              </p:ext>
            </p:extLst>
          </p:nvPr>
        </p:nvGraphicFramePr>
        <p:xfrm>
          <a:off x="1155700" y="228600"/>
          <a:ext cx="1435100" cy="1219200"/>
        </p:xfrm>
        <a:graphic>
          <a:graphicData uri="http://schemas.openxmlformats.org/presentationml/2006/ole">
            <mc:AlternateContent xmlns:mc="http://schemas.openxmlformats.org/markup-compatibility/2006">
              <mc:Choice xmlns:v="urn:schemas-microsoft-com:vml" Requires="v">
                <p:oleObj spid="_x0000_s22509" name="Equation" r:id="rId3" imgW="1079500" imgH="914400" progId="Equation.DSMT4">
                  <p:embed/>
                </p:oleObj>
              </mc:Choice>
              <mc:Fallback>
                <p:oleObj name="Equation" r:id="rId3" imgW="10795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228600"/>
                        <a:ext cx="1435100" cy="1219200"/>
                      </a:xfrm>
                      <a:prstGeom prst="rect">
                        <a:avLst/>
                      </a:prstGeom>
                      <a:noFill/>
                    </p:spPr>
                  </p:pic>
                </p:oleObj>
              </mc:Fallback>
            </mc:AlternateContent>
          </a:graphicData>
        </a:graphic>
      </p:graphicFrame>
      <p:sp>
        <p:nvSpPr>
          <p:cNvPr id="9" name="Rectangle 8"/>
          <p:cNvSpPr/>
          <p:nvPr/>
        </p:nvSpPr>
        <p:spPr>
          <a:xfrm>
            <a:off x="2971800" y="609600"/>
            <a:ext cx="2810385"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568809821"/>
              </p:ext>
            </p:extLst>
          </p:nvPr>
        </p:nvGraphicFramePr>
        <p:xfrm>
          <a:off x="1143000" y="1676400"/>
          <a:ext cx="1435100" cy="1219200"/>
        </p:xfrm>
        <a:graphic>
          <a:graphicData uri="http://schemas.openxmlformats.org/presentationml/2006/ole">
            <mc:AlternateContent xmlns:mc="http://schemas.openxmlformats.org/markup-compatibility/2006">
              <mc:Choice xmlns:v="urn:schemas-microsoft-com:vml" Requires="v">
                <p:oleObj spid="_x0000_s22510" name="Equation" r:id="rId5" imgW="1079500" imgH="914400" progId="Equation.DSMT4">
                  <p:embed/>
                </p:oleObj>
              </mc:Choice>
              <mc:Fallback>
                <p:oleObj name="Equation" r:id="rId5" imgW="10795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676400"/>
                        <a:ext cx="1435100" cy="1219200"/>
                      </a:xfrm>
                      <a:prstGeom prst="rect">
                        <a:avLst/>
                      </a:prstGeom>
                      <a:noFill/>
                    </p:spPr>
                  </p:pic>
                </p:oleObj>
              </mc:Fallback>
            </mc:AlternateContent>
          </a:graphicData>
        </a:graphic>
      </p:graphicFrame>
      <p:sp>
        <p:nvSpPr>
          <p:cNvPr id="12" name="Rectangle 11"/>
          <p:cNvSpPr/>
          <p:nvPr/>
        </p:nvSpPr>
        <p:spPr>
          <a:xfrm>
            <a:off x="3011731" y="1981200"/>
            <a:ext cx="338906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2C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4196165378"/>
              </p:ext>
            </p:extLst>
          </p:nvPr>
        </p:nvGraphicFramePr>
        <p:xfrm>
          <a:off x="1142999" y="3316233"/>
          <a:ext cx="1478141" cy="1255765"/>
        </p:xfrm>
        <a:graphic>
          <a:graphicData uri="http://schemas.openxmlformats.org/presentationml/2006/ole">
            <mc:AlternateContent xmlns:mc="http://schemas.openxmlformats.org/markup-compatibility/2006">
              <mc:Choice xmlns:v="urn:schemas-microsoft-com:vml" Requires="v">
                <p:oleObj spid="_x0000_s22511" name="Equation" r:id="rId7" imgW="1079500" imgH="914400" progId="Equation.DSMT4">
                  <p:embed/>
                </p:oleObj>
              </mc:Choice>
              <mc:Fallback>
                <p:oleObj name="Equation" r:id="rId7" imgW="1079500" imgH="9144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316233"/>
                        <a:ext cx="1478141" cy="1255765"/>
                      </a:xfrm>
                      <a:prstGeom prst="rect">
                        <a:avLst/>
                      </a:prstGeom>
                      <a:noFill/>
                    </p:spPr>
                  </p:pic>
                </p:oleObj>
              </mc:Fallback>
            </mc:AlternateContent>
          </a:graphicData>
        </a:graphic>
      </p:graphicFrame>
      <p:sp>
        <p:nvSpPr>
          <p:cNvPr id="16" name="Rectangle 15"/>
          <p:cNvSpPr/>
          <p:nvPr/>
        </p:nvSpPr>
        <p:spPr>
          <a:xfrm>
            <a:off x="2959917" y="3581400"/>
            <a:ext cx="2291012" cy="646331"/>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3</a:t>
            </a:r>
            <a:r>
              <a:rPr lang="en-US" dirty="0" smtClean="0">
                <a:latin typeface="Times New Roman" panose="02020603050405020304" pitchFamily="18" charset="0"/>
                <a:ea typeface="Times New Roman" panose="02020603050405020304" pitchFamily="18" charset="0"/>
                <a:cs typeface="Gautami" panose="020B0502040204020203" pitchFamily="34" charset="0"/>
              </a:rPr>
              <a:t> /-8,</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/-4</a:t>
            </a:r>
            <a:endParaRPr lang="en-US" dirty="0"/>
          </a:p>
        </p:txBody>
      </p:sp>
      <p:sp>
        <p:nvSpPr>
          <p:cNvPr id="17"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297822934"/>
              </p:ext>
            </p:extLst>
          </p:nvPr>
        </p:nvGraphicFramePr>
        <p:xfrm>
          <a:off x="1341436" y="4800600"/>
          <a:ext cx="1763183" cy="1244600"/>
        </p:xfrm>
        <a:graphic>
          <a:graphicData uri="http://schemas.openxmlformats.org/presentationml/2006/ole">
            <mc:AlternateContent xmlns:mc="http://schemas.openxmlformats.org/markup-compatibility/2006">
              <mc:Choice xmlns:v="urn:schemas-microsoft-com:vml" Requires="v">
                <p:oleObj spid="_x0000_s22512" name="Equation" r:id="rId9" imgW="1295400" imgH="914400" progId="Equation.DSMT4">
                  <p:embed/>
                </p:oleObj>
              </mc:Choice>
              <mc:Fallback>
                <p:oleObj name="Equation" r:id="rId9" imgW="1295400" imgH="9144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1436" y="4800600"/>
                        <a:ext cx="1763183" cy="1244600"/>
                      </a:xfrm>
                      <a:prstGeom prst="rect">
                        <a:avLst/>
                      </a:prstGeom>
                      <a:noFill/>
                    </p:spPr>
                  </p:pic>
                </p:oleObj>
              </mc:Fallback>
            </mc:AlternateContent>
          </a:graphicData>
        </a:graphic>
      </p:graphicFrame>
      <p:sp>
        <p:nvSpPr>
          <p:cNvPr id="19" name="Rectangle 18"/>
          <p:cNvSpPr/>
          <p:nvPr/>
        </p:nvSpPr>
        <p:spPr>
          <a:xfrm>
            <a:off x="762000" y="6183868"/>
            <a:ext cx="4038350" cy="369332"/>
          </a:xfrm>
          <a:prstGeom prst="rect">
            <a:avLst/>
          </a:prstGeom>
        </p:spPr>
        <p:txBody>
          <a:bodyPr wrap="none">
            <a:spAutoFit/>
          </a:bodyPr>
          <a:lstStyle/>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which is the normal form of the matrix A.</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20" name="Rectangle 19"/>
          <p:cNvSpPr/>
          <p:nvPr/>
        </p:nvSpPr>
        <p:spPr>
          <a:xfrm>
            <a:off x="4836807" y="6183868"/>
            <a:ext cx="1640193"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Hence </a:t>
            </a:r>
            <a:r>
              <a:rPr lang="en-US" dirty="0">
                <a:solidFill>
                  <a:srgbClr val="FF0000"/>
                </a:solidFill>
                <a:latin typeface="Symbol" panose="05050102010706020507" pitchFamily="18" charset="2"/>
                <a:ea typeface="Times New Roman" panose="02020603050405020304" pitchFamily="18" charset="0"/>
                <a:cs typeface="Gautami" panose="020B0502040204020203" pitchFamily="34" charset="0"/>
              </a:rPr>
              <a:t>r</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a:t>
            </a:r>
            <a:r>
              <a:rPr lang="en-US" dirty="0">
                <a:latin typeface="Times New Roman" panose="02020603050405020304" pitchFamily="18" charset="0"/>
                <a:ea typeface="Times New Roman" panose="02020603050405020304" pitchFamily="18" charset="0"/>
                <a:cs typeface="Gautami" panose="020B0502040204020203" pitchFamily="34" charset="0"/>
              </a:rPr>
              <a:t>) = 4</a:t>
            </a:r>
            <a:endParaRPr lang="en-US" dirty="0"/>
          </a:p>
        </p:txBody>
      </p:sp>
    </p:spTree>
    <p:extLst>
      <p:ext uri="{BB962C8B-B14F-4D97-AF65-F5344CB8AC3E}">
        <p14:creationId xmlns:p14="http://schemas.microsoft.com/office/powerpoint/2010/main" val="281382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2" grpId="0"/>
      <p:bldP spid="16"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a:t>
            </a:fld>
            <a:endParaRPr lang="en-US"/>
          </a:p>
        </p:txBody>
      </p:sp>
      <p:sp>
        <p:nvSpPr>
          <p:cNvPr id="3" name="Rectangle 2"/>
          <p:cNvSpPr/>
          <p:nvPr/>
        </p:nvSpPr>
        <p:spPr>
          <a:xfrm>
            <a:off x="304800" y="304801"/>
            <a:ext cx="7848600" cy="987450"/>
          </a:xfrm>
          <a:prstGeom prst="rect">
            <a:avLst/>
          </a:prstGeom>
        </p:spPr>
        <p:txBody>
          <a:bodyPr wrap="square">
            <a:spAutoFit/>
          </a:bodyPr>
          <a:lstStyle/>
          <a:p>
            <a:pPr marL="360045" marR="0" indent="-360045" algn="just">
              <a:spcBef>
                <a:spcPts val="525"/>
              </a:spcBef>
              <a:spcAft>
                <a:spcPts val="525"/>
              </a:spcAft>
              <a:tabLst>
                <a:tab pos="361950" algn="l"/>
                <a:tab pos="630555" algn="l"/>
              </a:tabLst>
            </a:pPr>
            <a:r>
              <a:rPr lang="en-US" b="1" dirty="0">
                <a:latin typeface="Times New Roman" panose="02020603050405020304" pitchFamily="18" charset="0"/>
                <a:ea typeface="Times New Roman" panose="02020603050405020304" pitchFamily="18" charset="0"/>
                <a:cs typeface="Gautami" panose="020B0502040204020203" pitchFamily="34" charset="0"/>
              </a:rPr>
              <a:t>Minors of Matrix</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r>
              <a:rPr lang="en-US" b="1"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Let A be an </a:t>
            </a:r>
            <a:r>
              <a:rPr lang="en-US" dirty="0" err="1">
                <a:latin typeface="Times New Roman" panose="02020603050405020304" pitchFamily="18" charset="0"/>
                <a:ea typeface="Times New Roman" panose="02020603050405020304" pitchFamily="18" charset="0"/>
                <a:cs typeface="Gautami" panose="020B0502040204020203" pitchFamily="34" charset="0"/>
              </a:rPr>
              <a:t>m</a:t>
            </a:r>
            <a:r>
              <a:rPr lang="en-US" dirty="0" err="1">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err="1">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 matrix. The determinant of a square sub matrix of A is said to be the minor of the matrix A. </a:t>
            </a:r>
            <a:endParaRPr lang="en-US" dirty="0"/>
          </a:p>
        </p:txBody>
      </p:sp>
      <p:sp>
        <p:nvSpPr>
          <p:cNvPr id="4" name="Rectangle 3"/>
          <p:cNvSpPr/>
          <p:nvPr/>
        </p:nvSpPr>
        <p:spPr>
          <a:xfrm>
            <a:off x="359256" y="1752600"/>
            <a:ext cx="1545744"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Ex.:    Let A = </a:t>
            </a:r>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55218208"/>
              </p:ext>
            </p:extLst>
          </p:nvPr>
        </p:nvGraphicFramePr>
        <p:xfrm>
          <a:off x="1905000" y="1398032"/>
          <a:ext cx="1924610" cy="1116568"/>
        </p:xfrm>
        <a:graphic>
          <a:graphicData uri="http://schemas.openxmlformats.org/presentationml/2006/ole">
            <mc:AlternateContent xmlns:mc="http://schemas.openxmlformats.org/markup-compatibility/2006">
              <mc:Choice xmlns:v="urn:schemas-microsoft-com:vml" Requires="v">
                <p:oleObj spid="_x0000_s27358" name="Equation" r:id="rId3" imgW="1244600" imgH="723900" progId="Equation.DSMT4">
                  <p:embed/>
                </p:oleObj>
              </mc:Choice>
              <mc:Fallback>
                <p:oleObj name="Equation" r:id="rId3" imgW="1244600" imgH="7239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398032"/>
                        <a:ext cx="1924610" cy="1116568"/>
                      </a:xfrm>
                      <a:prstGeom prst="rect">
                        <a:avLst/>
                      </a:prstGeom>
                      <a:noFill/>
                    </p:spPr>
                  </p:pic>
                </p:oleObj>
              </mc:Fallback>
            </mc:AlternateContent>
          </a:graphicData>
        </a:graphic>
      </p:graphicFrame>
      <p:sp>
        <p:nvSpPr>
          <p:cNvPr id="7" name="Rectangle 6"/>
          <p:cNvSpPr/>
          <p:nvPr/>
        </p:nvSpPr>
        <p:spPr>
          <a:xfrm>
            <a:off x="1219200" y="2743200"/>
            <a:ext cx="63246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This matrix has 3 – rowed, 2–rowed and 1 – rowed minors.</a:t>
            </a:r>
            <a:endParaRPr lang="en-US" dirty="0"/>
          </a:p>
        </p:txBody>
      </p:sp>
      <p:sp>
        <p:nvSpPr>
          <p:cNvPr id="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397039243"/>
              </p:ext>
            </p:extLst>
          </p:nvPr>
        </p:nvGraphicFramePr>
        <p:xfrm>
          <a:off x="1486180" y="3251174"/>
          <a:ext cx="1964317" cy="1016026"/>
        </p:xfrm>
        <a:graphic>
          <a:graphicData uri="http://schemas.openxmlformats.org/presentationml/2006/ole">
            <mc:AlternateContent xmlns:mc="http://schemas.openxmlformats.org/markup-compatibility/2006">
              <mc:Choice xmlns:v="urn:schemas-microsoft-com:vml" Requires="v">
                <p:oleObj spid="_x0000_s27359" name="Equation" r:id="rId5" imgW="1384300" imgH="711200" progId="Equation.DSMT4">
                  <p:embed/>
                </p:oleObj>
              </mc:Choice>
              <mc:Fallback>
                <p:oleObj name="Equation" r:id="rId5" imgW="1384300" imgH="7112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6180" y="3251174"/>
                        <a:ext cx="1964317" cy="1016026"/>
                      </a:xfrm>
                      <a:prstGeom prst="rect">
                        <a:avLst/>
                      </a:prstGeom>
                      <a:noFill/>
                    </p:spPr>
                  </p:pic>
                </p:oleObj>
              </mc:Fallback>
            </mc:AlternateContent>
          </a:graphicData>
        </a:graphic>
      </p:graphicFrame>
      <p:sp>
        <p:nvSpPr>
          <p:cNvPr id="10" name="Rectangle 9"/>
          <p:cNvSpPr/>
          <p:nvPr/>
        </p:nvSpPr>
        <p:spPr>
          <a:xfrm>
            <a:off x="3578500" y="3505200"/>
            <a:ext cx="305090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etc., are 3 – rowed minors of A</a:t>
            </a:r>
            <a:endParaRPr lang="en-US" dirty="0"/>
          </a:p>
        </p:txBody>
      </p:sp>
      <p:sp>
        <p:nvSpPr>
          <p:cNvPr id="12" name="TextBox 11"/>
          <p:cNvSpPr txBox="1"/>
          <p:nvPr/>
        </p:nvSpPr>
        <p:spPr>
          <a:xfrm>
            <a:off x="979402" y="3505200"/>
            <a:ext cx="468398" cy="369332"/>
          </a:xfrm>
          <a:prstGeom prst="rect">
            <a:avLst/>
          </a:prstGeom>
          <a:noFill/>
        </p:spPr>
        <p:txBody>
          <a:bodyPr wrap="none" rtlCol="0">
            <a:spAutoFit/>
          </a:bodyPr>
          <a:lstStyle/>
          <a:p>
            <a:r>
              <a:rPr lang="en-US" dirty="0" smtClean="0"/>
              <a:t>i.e.</a:t>
            </a:r>
            <a:endParaRPr lang="en-US" dirty="0"/>
          </a:p>
        </p:txBody>
      </p:sp>
      <p:sp>
        <p:nvSpPr>
          <p:cNvPr id="13"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596366321"/>
              </p:ext>
            </p:extLst>
          </p:nvPr>
        </p:nvGraphicFramePr>
        <p:xfrm>
          <a:off x="1505230" y="4420130"/>
          <a:ext cx="2073270" cy="695923"/>
        </p:xfrm>
        <a:graphic>
          <a:graphicData uri="http://schemas.openxmlformats.org/presentationml/2006/ole">
            <mc:AlternateContent xmlns:mc="http://schemas.openxmlformats.org/markup-compatibility/2006">
              <mc:Choice xmlns:v="urn:schemas-microsoft-com:vml" Requires="v">
                <p:oleObj spid="_x0000_s27360" name="Equation" r:id="rId7" imgW="1358900" imgH="457200" progId="Equation.DSMT4">
                  <p:embed/>
                </p:oleObj>
              </mc:Choice>
              <mc:Fallback>
                <p:oleObj name="Equation" r:id="rId7" imgW="1358900" imgH="45720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5230" y="4420130"/>
                        <a:ext cx="2073270" cy="695923"/>
                      </a:xfrm>
                      <a:prstGeom prst="rect">
                        <a:avLst/>
                      </a:prstGeom>
                      <a:noFill/>
                    </p:spPr>
                  </p:pic>
                </p:oleObj>
              </mc:Fallback>
            </mc:AlternateContent>
          </a:graphicData>
        </a:graphic>
      </p:graphicFrame>
      <p:sp>
        <p:nvSpPr>
          <p:cNvPr id="15" name="Rectangle 14"/>
          <p:cNvSpPr/>
          <p:nvPr/>
        </p:nvSpPr>
        <p:spPr>
          <a:xfrm>
            <a:off x="3657600" y="4507468"/>
            <a:ext cx="305090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etc., are 2 – rowed minors of A</a:t>
            </a:r>
            <a:endParaRPr lang="en-US" dirty="0"/>
          </a:p>
        </p:txBody>
      </p:sp>
      <p:sp>
        <p:nvSpPr>
          <p:cNvPr id="16" name="Rectangle 15"/>
          <p:cNvSpPr/>
          <p:nvPr/>
        </p:nvSpPr>
        <p:spPr>
          <a:xfrm>
            <a:off x="838200" y="5257800"/>
            <a:ext cx="60198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Each element of the matrix is called 1 – rowed minors of A</a:t>
            </a:r>
            <a:endParaRPr lang="en-US" dirty="0"/>
          </a:p>
        </p:txBody>
      </p:sp>
    </p:spTree>
    <p:extLst>
      <p:ext uri="{BB962C8B-B14F-4D97-AF65-F5344CB8AC3E}">
        <p14:creationId xmlns:p14="http://schemas.microsoft.com/office/powerpoint/2010/main" val="226099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0" grpId="0"/>
      <p:bldP spid="12"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30</a:t>
            </a:fld>
            <a:endParaRPr lang="en-US"/>
          </a:p>
        </p:txBody>
      </p:sp>
      <p:sp>
        <p:nvSpPr>
          <p:cNvPr id="3" name="Rectangle 2"/>
          <p:cNvSpPr/>
          <p:nvPr/>
        </p:nvSpPr>
        <p:spPr>
          <a:xfrm>
            <a:off x="381001" y="304800"/>
            <a:ext cx="2133599" cy="369332"/>
          </a:xfrm>
          <a:prstGeom prst="rect">
            <a:avLst/>
          </a:prstGeom>
        </p:spPr>
        <p:txBody>
          <a:bodyPr wrap="square">
            <a:spAutoFit/>
          </a:bodyPr>
          <a:lstStyle/>
          <a:p>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3. Reduce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the matrix </a:t>
            </a:r>
            <a:endParaRPr lang="en-US" dirty="0">
              <a:solidFill>
                <a:srgbClr val="FF0000"/>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70194795"/>
              </p:ext>
            </p:extLst>
          </p:nvPr>
        </p:nvGraphicFramePr>
        <p:xfrm>
          <a:off x="2590800" y="32266"/>
          <a:ext cx="1483668" cy="1186934"/>
        </p:xfrm>
        <a:graphic>
          <a:graphicData uri="http://schemas.openxmlformats.org/presentationml/2006/ole">
            <mc:AlternateContent xmlns:mc="http://schemas.openxmlformats.org/markup-compatibility/2006">
              <mc:Choice xmlns:v="urn:schemas-microsoft-com:vml" Requires="v">
                <p:oleObj spid="_x0000_s23529" name="Equation" r:id="rId3" imgW="1143000" imgH="914400" progId="Equation.DSMT4">
                  <p:embed/>
                </p:oleObj>
              </mc:Choice>
              <mc:Fallback>
                <p:oleObj name="Equation" r:id="rId3" imgW="11430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266"/>
                        <a:ext cx="1483668" cy="1186934"/>
                      </a:xfrm>
                      <a:prstGeom prst="rect">
                        <a:avLst/>
                      </a:prstGeom>
                      <a:noFill/>
                    </p:spPr>
                  </p:pic>
                </p:oleObj>
              </mc:Fallback>
            </mc:AlternateContent>
          </a:graphicData>
        </a:graphic>
      </p:graphicFrame>
      <p:sp>
        <p:nvSpPr>
          <p:cNvPr id="6" name="Rectangle 5"/>
          <p:cNvSpPr/>
          <p:nvPr/>
        </p:nvSpPr>
        <p:spPr>
          <a:xfrm>
            <a:off x="4150668" y="228600"/>
            <a:ext cx="3926531" cy="646331"/>
          </a:xfrm>
          <a:prstGeom prst="rect">
            <a:avLst/>
          </a:prstGeom>
        </p:spPr>
        <p:txBody>
          <a:bodyPr wrap="square">
            <a:spAutoFit/>
          </a:bodyPr>
          <a:lstStyle/>
          <a:p>
            <a:pPr marL="360045" marR="0" indent="-360045" algn="just">
              <a:spcBef>
                <a:spcPts val="525"/>
              </a:spcBef>
              <a:spcAft>
                <a:spcPts val="525"/>
              </a:spcAft>
              <a:tabLst>
                <a:tab pos="361950" algn="l"/>
                <a:tab pos="630555" algn="l"/>
                <a:tab pos="900430" algn="l"/>
                <a:tab pos="1170305" algn="l"/>
              </a:tabLst>
            </a:pP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into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canonical form and hence </a:t>
            </a: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determine its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rank.</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7" name="Rectangle 6"/>
          <p:cNvSpPr/>
          <p:nvPr/>
        </p:nvSpPr>
        <p:spPr>
          <a:xfrm>
            <a:off x="533400" y="1688068"/>
            <a:ext cx="1447800" cy="369332"/>
          </a:xfrm>
          <a:prstGeom prst="rect">
            <a:avLst/>
          </a:prstGeom>
        </p:spPr>
        <p:txBody>
          <a:bodyPr wrap="square">
            <a:spAutoFit/>
          </a:bodyPr>
          <a:lstStyle/>
          <a:p>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r>
              <a:rPr lang="en-US" b="1"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a:t>
            </a:r>
            <a:r>
              <a:rPr lang="en-US" b="1" dirty="0" smtClean="0">
                <a:latin typeface="Times New Roman" panose="02020603050405020304" pitchFamily="18" charset="0"/>
                <a:ea typeface="Times New Roman" panose="02020603050405020304" pitchFamily="18" charset="0"/>
                <a:cs typeface="Gautami" panose="020B0502040204020203" pitchFamily="34" charset="0"/>
              </a:rPr>
              <a:t>let A = </a:t>
            </a:r>
            <a:endParaRPr 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321319604"/>
              </p:ext>
            </p:extLst>
          </p:nvPr>
        </p:nvGraphicFramePr>
        <p:xfrm>
          <a:off x="1943100" y="1384816"/>
          <a:ext cx="1485900" cy="1188720"/>
        </p:xfrm>
        <a:graphic>
          <a:graphicData uri="http://schemas.openxmlformats.org/presentationml/2006/ole">
            <mc:AlternateContent xmlns:mc="http://schemas.openxmlformats.org/markup-compatibility/2006">
              <mc:Choice xmlns:v="urn:schemas-microsoft-com:vml" Requires="v">
                <p:oleObj spid="_x0000_s23530" name="Equation" r:id="rId5" imgW="1143000" imgH="914400" progId="Equation.DSMT4">
                  <p:embed/>
                </p:oleObj>
              </mc:Choice>
              <mc:Fallback>
                <p:oleObj name="Equation" r:id="rId5" imgW="1143000" imgH="9144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384816"/>
                        <a:ext cx="1485900" cy="1188720"/>
                      </a:xfrm>
                      <a:prstGeom prst="rect">
                        <a:avLst/>
                      </a:prstGeom>
                      <a:noFill/>
                    </p:spPr>
                  </p:pic>
                </p:oleObj>
              </mc:Fallback>
            </mc:AlternateContent>
          </a:graphicData>
        </a:graphic>
      </p:graphicFrame>
      <p:sp>
        <p:nvSpPr>
          <p:cNvPr id="10" name="Rectangle 9"/>
          <p:cNvSpPr/>
          <p:nvPr/>
        </p:nvSpPr>
        <p:spPr>
          <a:xfrm>
            <a:off x="3733800" y="1600200"/>
            <a:ext cx="28956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1" name="Rectangle 10"/>
          <p:cNvSpPr/>
          <p:nvPr/>
        </p:nvSpPr>
        <p:spPr>
          <a:xfrm>
            <a:off x="1295400" y="3244334"/>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2" name="Rectangle 11"/>
          <p:cNvSpPr/>
          <p:nvPr/>
        </p:nvSpPr>
        <p:spPr>
          <a:xfrm>
            <a:off x="1312248" y="48884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895685101"/>
              </p:ext>
            </p:extLst>
          </p:nvPr>
        </p:nvGraphicFramePr>
        <p:xfrm>
          <a:off x="1981200" y="2848213"/>
          <a:ext cx="1447800" cy="1158240"/>
        </p:xfrm>
        <a:graphic>
          <a:graphicData uri="http://schemas.openxmlformats.org/presentationml/2006/ole">
            <mc:AlternateContent xmlns:mc="http://schemas.openxmlformats.org/markup-compatibility/2006">
              <mc:Choice xmlns:v="urn:schemas-microsoft-com:vml" Requires="v">
                <p:oleObj spid="_x0000_s23531" name="Equation" r:id="rId6" imgW="1143000" imgH="914400" progId="Equation.DSMT4">
                  <p:embed/>
                </p:oleObj>
              </mc:Choice>
              <mc:Fallback>
                <p:oleObj name="Equation" r:id="rId6" imgW="1143000" imgH="9144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848213"/>
                        <a:ext cx="1447800" cy="1158240"/>
                      </a:xfrm>
                      <a:prstGeom prst="rect">
                        <a:avLst/>
                      </a:prstGeom>
                      <a:noFill/>
                    </p:spPr>
                  </p:pic>
                </p:oleObj>
              </mc:Fallback>
            </mc:AlternateContent>
          </a:graphicData>
        </a:graphic>
      </p:graphicFrame>
      <p:sp>
        <p:nvSpPr>
          <p:cNvPr id="15" name="Rectangle 14"/>
          <p:cNvSpPr/>
          <p:nvPr/>
        </p:nvSpPr>
        <p:spPr>
          <a:xfrm>
            <a:off x="3733800" y="2971800"/>
            <a:ext cx="3429000"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885756270"/>
              </p:ext>
            </p:extLst>
          </p:nvPr>
        </p:nvGraphicFramePr>
        <p:xfrm>
          <a:off x="1905000" y="4343399"/>
          <a:ext cx="1671935" cy="1304925"/>
        </p:xfrm>
        <a:graphic>
          <a:graphicData uri="http://schemas.openxmlformats.org/presentationml/2006/ole">
            <mc:AlternateContent xmlns:mc="http://schemas.openxmlformats.org/markup-compatibility/2006">
              <mc:Choice xmlns:v="urn:schemas-microsoft-com:vml" Requires="v">
                <p:oleObj spid="_x0000_s23532" name="Equation" r:id="rId8" imgW="1168400" imgH="914400" progId="Equation.DSMT4">
                  <p:embed/>
                </p:oleObj>
              </mc:Choice>
              <mc:Fallback>
                <p:oleObj name="Equation" r:id="rId8" imgW="1168400" imgH="914400"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4343399"/>
                        <a:ext cx="1671935" cy="1304925"/>
                      </a:xfrm>
                      <a:prstGeom prst="rect">
                        <a:avLst/>
                      </a:prstGeom>
                      <a:noFill/>
                    </p:spPr>
                  </p:pic>
                </p:oleObj>
              </mc:Fallback>
            </mc:AlternateContent>
          </a:graphicData>
        </a:graphic>
      </p:graphicFrame>
      <p:sp>
        <p:nvSpPr>
          <p:cNvPr id="18" name="Rectangle 17"/>
          <p:cNvSpPr/>
          <p:nvPr/>
        </p:nvSpPr>
        <p:spPr>
          <a:xfrm>
            <a:off x="4038600" y="4486870"/>
            <a:ext cx="2438400"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+2C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3</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+ 3C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and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2C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Tree>
    <p:extLst>
      <p:ext uri="{BB962C8B-B14F-4D97-AF65-F5344CB8AC3E}">
        <p14:creationId xmlns:p14="http://schemas.microsoft.com/office/powerpoint/2010/main" val="354890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0" grpId="0"/>
      <p:bldP spid="11" grpId="0"/>
      <p:bldP spid="12" grpId="0"/>
      <p:bldP spid="15"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31</a:t>
            </a:fld>
            <a:endParaRPr lang="en-US"/>
          </a:p>
        </p:txBody>
      </p:sp>
      <p:sp>
        <p:nvSpPr>
          <p:cNvPr id="3" name="Rectangle 2"/>
          <p:cNvSpPr/>
          <p:nvPr/>
        </p:nvSpPr>
        <p:spPr>
          <a:xfrm>
            <a:off x="533400" y="4572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3"/>
          <p:cNvSpPr/>
          <p:nvPr/>
        </p:nvSpPr>
        <p:spPr>
          <a:xfrm>
            <a:off x="533400" y="20690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5" name="Rectangle 4"/>
          <p:cNvSpPr/>
          <p:nvPr/>
        </p:nvSpPr>
        <p:spPr>
          <a:xfrm>
            <a:off x="609600" y="36692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6" name="Rectangle 5"/>
          <p:cNvSpPr/>
          <p:nvPr/>
        </p:nvSpPr>
        <p:spPr>
          <a:xfrm>
            <a:off x="609600" y="51932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108406259"/>
              </p:ext>
            </p:extLst>
          </p:nvPr>
        </p:nvGraphicFramePr>
        <p:xfrm>
          <a:off x="1126152" y="120135"/>
          <a:ext cx="1388448" cy="1269438"/>
        </p:xfrm>
        <a:graphic>
          <a:graphicData uri="http://schemas.openxmlformats.org/presentationml/2006/ole">
            <mc:AlternateContent xmlns:mc="http://schemas.openxmlformats.org/markup-compatibility/2006">
              <mc:Choice xmlns:v="urn:schemas-microsoft-com:vml" Requires="v">
                <p:oleObj spid="_x0000_s24546" name="Equation" r:id="rId3" imgW="1003300" imgH="914400" progId="Equation.DSMT4">
                  <p:embed/>
                </p:oleObj>
              </mc:Choice>
              <mc:Fallback>
                <p:oleObj name="Equation" r:id="rId3" imgW="10033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152" y="120135"/>
                        <a:ext cx="1388448" cy="1269438"/>
                      </a:xfrm>
                      <a:prstGeom prst="rect">
                        <a:avLst/>
                      </a:prstGeom>
                      <a:noFill/>
                    </p:spPr>
                  </p:pic>
                </p:oleObj>
              </mc:Fallback>
            </mc:AlternateContent>
          </a:graphicData>
        </a:graphic>
      </p:graphicFrame>
      <p:sp>
        <p:nvSpPr>
          <p:cNvPr id="9" name="Rectangle 8"/>
          <p:cNvSpPr/>
          <p:nvPr/>
        </p:nvSpPr>
        <p:spPr>
          <a:xfrm>
            <a:off x="3048000" y="304800"/>
            <a:ext cx="26670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83036756"/>
              </p:ext>
            </p:extLst>
          </p:nvPr>
        </p:nvGraphicFramePr>
        <p:xfrm>
          <a:off x="1126152" y="1682234"/>
          <a:ext cx="1388448" cy="1269438"/>
        </p:xfrm>
        <a:graphic>
          <a:graphicData uri="http://schemas.openxmlformats.org/presentationml/2006/ole">
            <mc:AlternateContent xmlns:mc="http://schemas.openxmlformats.org/markup-compatibility/2006">
              <mc:Choice xmlns:v="urn:schemas-microsoft-com:vml" Requires="v">
                <p:oleObj spid="_x0000_s24547" name="Equation" r:id="rId5" imgW="1003300" imgH="914400" progId="Equation.DSMT4">
                  <p:embed/>
                </p:oleObj>
              </mc:Choice>
              <mc:Fallback>
                <p:oleObj name="Equation" r:id="rId5" imgW="1003300" imgH="9144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6152" y="1682234"/>
                        <a:ext cx="1388448" cy="1269438"/>
                      </a:xfrm>
                      <a:prstGeom prst="rect">
                        <a:avLst/>
                      </a:prstGeom>
                      <a:noFill/>
                    </p:spPr>
                  </p:pic>
                </p:oleObj>
              </mc:Fallback>
            </mc:AlternateContent>
          </a:graphicData>
        </a:graphic>
      </p:graphicFrame>
      <p:sp>
        <p:nvSpPr>
          <p:cNvPr id="12" name="Rectangle 11"/>
          <p:cNvSpPr/>
          <p:nvPr/>
        </p:nvSpPr>
        <p:spPr>
          <a:xfrm>
            <a:off x="3048000" y="1868269"/>
            <a:ext cx="28194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and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2C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3"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168198343"/>
              </p:ext>
            </p:extLst>
          </p:nvPr>
        </p:nvGraphicFramePr>
        <p:xfrm>
          <a:off x="1143000" y="3158070"/>
          <a:ext cx="1379798" cy="1261530"/>
        </p:xfrm>
        <a:graphic>
          <a:graphicData uri="http://schemas.openxmlformats.org/presentationml/2006/ole">
            <mc:AlternateContent xmlns:mc="http://schemas.openxmlformats.org/markup-compatibility/2006">
              <mc:Choice xmlns:v="urn:schemas-microsoft-com:vml" Requires="v">
                <p:oleObj spid="_x0000_s24548" name="Equation" r:id="rId7" imgW="1003300" imgH="914400" progId="Equation.DSMT4">
                  <p:embed/>
                </p:oleObj>
              </mc:Choice>
              <mc:Fallback>
                <p:oleObj name="Equation" r:id="rId7" imgW="1003300" imgH="91440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158070"/>
                        <a:ext cx="1379798" cy="1261530"/>
                      </a:xfrm>
                      <a:prstGeom prst="rect">
                        <a:avLst/>
                      </a:prstGeom>
                      <a:noFill/>
                    </p:spPr>
                  </p:pic>
                </p:oleObj>
              </mc:Fallback>
            </mc:AlternateContent>
          </a:graphicData>
        </a:graphic>
      </p:graphicFrame>
      <p:sp>
        <p:nvSpPr>
          <p:cNvPr id="15" name="Rectangle 14"/>
          <p:cNvSpPr/>
          <p:nvPr/>
        </p:nvSpPr>
        <p:spPr>
          <a:xfrm>
            <a:off x="2826971" y="3244334"/>
            <a:ext cx="3490058"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5R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6"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3765227184"/>
              </p:ext>
            </p:extLst>
          </p:nvPr>
        </p:nvGraphicFramePr>
        <p:xfrm>
          <a:off x="1066800" y="4720169"/>
          <a:ext cx="1505370" cy="1389572"/>
        </p:xfrm>
        <a:graphic>
          <a:graphicData uri="http://schemas.openxmlformats.org/presentationml/2006/ole">
            <mc:AlternateContent xmlns:mc="http://schemas.openxmlformats.org/markup-compatibility/2006">
              <mc:Choice xmlns:v="urn:schemas-microsoft-com:vml" Requires="v">
                <p:oleObj spid="_x0000_s24549" name="Equation" r:id="rId9" imgW="990600" imgH="914400" progId="Equation.DSMT4">
                  <p:embed/>
                </p:oleObj>
              </mc:Choice>
              <mc:Fallback>
                <p:oleObj name="Equation" r:id="rId9" imgW="990600" imgH="914400"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720169"/>
                        <a:ext cx="1505370" cy="1389572"/>
                      </a:xfrm>
                      <a:prstGeom prst="rect">
                        <a:avLst/>
                      </a:prstGeom>
                      <a:noFill/>
                    </p:spPr>
                  </p:pic>
                </p:oleObj>
              </mc:Fallback>
            </mc:AlternateContent>
          </a:graphicData>
        </a:graphic>
      </p:graphicFrame>
      <p:sp>
        <p:nvSpPr>
          <p:cNvPr id="18" name="Rectangle 17"/>
          <p:cNvSpPr/>
          <p:nvPr/>
        </p:nvSpPr>
        <p:spPr>
          <a:xfrm>
            <a:off x="2883717" y="4953000"/>
            <a:ext cx="2258952" cy="646331"/>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2 </a:t>
            </a:r>
            <a:r>
              <a:rPr lang="en-US" dirty="0" smtClean="0">
                <a:latin typeface="Times New Roman" panose="02020603050405020304" pitchFamily="18" charset="0"/>
                <a:ea typeface="Times New Roman" panose="02020603050405020304" pitchFamily="18" charset="0"/>
                <a:cs typeface="Gautami" panose="020B0502040204020203" pitchFamily="34" charset="0"/>
              </a:rPr>
              <a:t> /2;</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3 </a:t>
            </a:r>
            <a:r>
              <a:rPr lang="en-US" dirty="0" smtClean="0">
                <a:latin typeface="Times New Roman" panose="02020603050405020304" pitchFamily="18" charset="0"/>
                <a:ea typeface="Times New Roman" panose="02020603050405020304" pitchFamily="18" charset="0"/>
                <a:cs typeface="Gautami" panose="020B0502040204020203" pitchFamily="34" charset="0"/>
              </a:rPr>
              <a:t> /5</a:t>
            </a:r>
            <a:endParaRPr lang="en-US" dirty="0"/>
          </a:p>
        </p:txBody>
      </p:sp>
    </p:spTree>
    <p:extLst>
      <p:ext uri="{BB962C8B-B14F-4D97-AF65-F5344CB8AC3E}">
        <p14:creationId xmlns:p14="http://schemas.microsoft.com/office/powerpoint/2010/main" val="397476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2" grpId="0"/>
      <p:bldP spid="15"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32</a:t>
            </a:fld>
            <a:endParaRPr lang="en-US"/>
          </a:p>
        </p:txBody>
      </p:sp>
      <p:sp>
        <p:nvSpPr>
          <p:cNvPr id="3" name="Rectangle 2"/>
          <p:cNvSpPr/>
          <p:nvPr/>
        </p:nvSpPr>
        <p:spPr>
          <a:xfrm>
            <a:off x="533400" y="5334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4" name="Rectangle 3"/>
          <p:cNvSpPr/>
          <p:nvPr/>
        </p:nvSpPr>
        <p:spPr>
          <a:xfrm>
            <a:off x="609600" y="20690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5" name="Rectangle 4"/>
          <p:cNvSpPr/>
          <p:nvPr/>
        </p:nvSpPr>
        <p:spPr>
          <a:xfrm>
            <a:off x="685800" y="35168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749759064"/>
              </p:ext>
            </p:extLst>
          </p:nvPr>
        </p:nvGraphicFramePr>
        <p:xfrm>
          <a:off x="1202352" y="164068"/>
          <a:ext cx="1236048" cy="1140967"/>
        </p:xfrm>
        <a:graphic>
          <a:graphicData uri="http://schemas.openxmlformats.org/presentationml/2006/ole">
            <mc:AlternateContent xmlns:mc="http://schemas.openxmlformats.org/markup-compatibility/2006">
              <mc:Choice xmlns:v="urn:schemas-microsoft-com:vml" Requires="v">
                <p:oleObj spid="_x0000_s25318" name="Equation" r:id="rId3" imgW="990600" imgH="914400" progId="Equation.DSMT4">
                  <p:embed/>
                </p:oleObj>
              </mc:Choice>
              <mc:Fallback>
                <p:oleObj name="Equation" r:id="rId3" imgW="9906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352" y="164068"/>
                        <a:ext cx="1236048" cy="1140967"/>
                      </a:xfrm>
                      <a:prstGeom prst="rect">
                        <a:avLst/>
                      </a:prstGeom>
                      <a:noFill/>
                    </p:spPr>
                  </p:pic>
                </p:oleObj>
              </mc:Fallback>
            </mc:AlternateContent>
          </a:graphicData>
        </a:graphic>
      </p:graphicFrame>
      <p:sp>
        <p:nvSpPr>
          <p:cNvPr id="8" name="Rectangle 7"/>
          <p:cNvSpPr/>
          <p:nvPr/>
        </p:nvSpPr>
        <p:spPr>
          <a:xfrm>
            <a:off x="3258823" y="457200"/>
            <a:ext cx="3446777"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+ 9C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 </a:t>
            </a:r>
            <a:endParaRPr lang="en-US" dirty="0"/>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614831908"/>
              </p:ext>
            </p:extLst>
          </p:nvPr>
        </p:nvGraphicFramePr>
        <p:xfrm>
          <a:off x="1222503" y="1611867"/>
          <a:ext cx="1215897" cy="1133263"/>
        </p:xfrm>
        <a:graphic>
          <a:graphicData uri="http://schemas.openxmlformats.org/presentationml/2006/ole">
            <mc:AlternateContent xmlns:mc="http://schemas.openxmlformats.org/markup-compatibility/2006">
              <mc:Choice xmlns:v="urn:schemas-microsoft-com:vml" Requires="v">
                <p:oleObj spid="_x0000_s25319" name="Equation" r:id="rId5" imgW="977900" imgH="914400" progId="Equation.DSMT4">
                  <p:embed/>
                </p:oleObj>
              </mc:Choice>
              <mc:Fallback>
                <p:oleObj name="Equation" r:id="rId5" imgW="9779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503" y="1611867"/>
                        <a:ext cx="1215897" cy="1133263"/>
                      </a:xfrm>
                      <a:prstGeom prst="rect">
                        <a:avLst/>
                      </a:prstGeom>
                      <a:noFill/>
                    </p:spPr>
                  </p:pic>
                </p:oleObj>
              </mc:Fallback>
            </mc:AlternateContent>
          </a:graphicData>
        </a:graphic>
      </p:graphicFrame>
      <p:sp>
        <p:nvSpPr>
          <p:cNvPr id="11" name="Rectangle 10"/>
          <p:cNvSpPr/>
          <p:nvPr/>
        </p:nvSpPr>
        <p:spPr>
          <a:xfrm>
            <a:off x="3352800" y="1764268"/>
            <a:ext cx="227177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/23</a:t>
            </a:r>
            <a:endParaRPr lang="en-US" dirty="0"/>
          </a:p>
        </p:txBody>
      </p:sp>
      <p:sp>
        <p:nvSpPr>
          <p:cNvPr id="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549285152"/>
              </p:ext>
            </p:extLst>
          </p:nvPr>
        </p:nvGraphicFramePr>
        <p:xfrm>
          <a:off x="1219199" y="3051962"/>
          <a:ext cx="1869895" cy="1291438"/>
        </p:xfrm>
        <a:graphic>
          <a:graphicData uri="http://schemas.openxmlformats.org/presentationml/2006/ole">
            <mc:AlternateContent xmlns:mc="http://schemas.openxmlformats.org/markup-compatibility/2006">
              <mc:Choice xmlns:v="urn:schemas-microsoft-com:vml" Requires="v">
                <p:oleObj spid="_x0000_s25320" name="Equation" r:id="rId7" imgW="1320800" imgH="914400" progId="Equation.DSMT4">
                  <p:embed/>
                </p:oleObj>
              </mc:Choice>
              <mc:Fallback>
                <p:oleObj name="Equation" r:id="rId7" imgW="1320800" imgH="9144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199" y="3051962"/>
                        <a:ext cx="1869895" cy="1291438"/>
                      </a:xfrm>
                      <a:prstGeom prst="rect">
                        <a:avLst/>
                      </a:prstGeom>
                      <a:noFill/>
                    </p:spPr>
                  </p:pic>
                </p:oleObj>
              </mc:Fallback>
            </mc:AlternateContent>
          </a:graphicData>
        </a:graphic>
      </p:graphicFrame>
      <p:sp>
        <p:nvSpPr>
          <p:cNvPr id="14" name="Rectangle 13"/>
          <p:cNvSpPr/>
          <p:nvPr/>
        </p:nvSpPr>
        <p:spPr>
          <a:xfrm>
            <a:off x="990600" y="4507468"/>
            <a:ext cx="4269182" cy="369332"/>
          </a:xfrm>
          <a:prstGeom prst="rect">
            <a:avLst/>
          </a:prstGeom>
        </p:spPr>
        <p:txBody>
          <a:bodyPr wrap="none">
            <a:spAutoFit/>
          </a:bodyPr>
          <a:lstStyle/>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which is the canonical form of the matrix A.</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5" name="Rectangle 14"/>
          <p:cNvSpPr/>
          <p:nvPr/>
        </p:nvSpPr>
        <p:spPr>
          <a:xfrm>
            <a:off x="2017407" y="5193268"/>
            <a:ext cx="1640193"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Hence </a:t>
            </a:r>
            <a:r>
              <a:rPr lang="en-US" dirty="0">
                <a:solidFill>
                  <a:srgbClr val="FF0000"/>
                </a:solidFill>
                <a:latin typeface="Symbol" panose="05050102010706020507" pitchFamily="18" charset="2"/>
                <a:ea typeface="Times New Roman" panose="02020603050405020304" pitchFamily="18" charset="0"/>
                <a:cs typeface="Gautami" panose="020B0502040204020203" pitchFamily="34" charset="0"/>
              </a:rPr>
              <a:t>r</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a:t>
            </a:r>
            <a:r>
              <a:rPr lang="en-US" dirty="0">
                <a:latin typeface="Times New Roman" panose="02020603050405020304" pitchFamily="18" charset="0"/>
                <a:ea typeface="Times New Roman" panose="02020603050405020304" pitchFamily="18" charset="0"/>
                <a:cs typeface="Gautami" panose="020B0502040204020203" pitchFamily="34" charset="0"/>
              </a:rPr>
              <a:t> = 4</a:t>
            </a:r>
            <a:endParaRPr lang="en-US" dirty="0"/>
          </a:p>
        </p:txBody>
      </p:sp>
    </p:spTree>
    <p:extLst>
      <p:ext uri="{BB962C8B-B14F-4D97-AF65-F5344CB8AC3E}">
        <p14:creationId xmlns:p14="http://schemas.microsoft.com/office/powerpoint/2010/main" val="121551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1"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33</a:t>
            </a:fld>
            <a:endParaRPr lang="en-US"/>
          </a:p>
        </p:txBody>
      </p:sp>
      <p:pic>
        <p:nvPicPr>
          <p:cNvPr id="3" name="Picture 2"/>
          <p:cNvPicPr>
            <a:picLocks noChangeAspect="1"/>
          </p:cNvPicPr>
          <p:nvPr/>
        </p:nvPicPr>
        <p:blipFill>
          <a:blip r:embed="rId2"/>
          <a:stretch>
            <a:fillRect/>
          </a:stretch>
        </p:blipFill>
        <p:spPr>
          <a:xfrm>
            <a:off x="685800" y="457200"/>
            <a:ext cx="7391400" cy="1533525"/>
          </a:xfrm>
          <a:prstGeom prst="rect">
            <a:avLst/>
          </a:prstGeom>
        </p:spPr>
      </p:pic>
      <p:pic>
        <p:nvPicPr>
          <p:cNvPr id="4" name="Picture 3"/>
          <p:cNvPicPr>
            <a:picLocks noChangeAspect="1"/>
          </p:cNvPicPr>
          <p:nvPr/>
        </p:nvPicPr>
        <p:blipFill>
          <a:blip r:embed="rId3"/>
          <a:stretch>
            <a:fillRect/>
          </a:stretch>
        </p:blipFill>
        <p:spPr>
          <a:xfrm>
            <a:off x="609600" y="2209800"/>
            <a:ext cx="6229350" cy="3771900"/>
          </a:xfrm>
          <a:prstGeom prst="rect">
            <a:avLst/>
          </a:prstGeom>
        </p:spPr>
      </p:pic>
    </p:spTree>
    <p:extLst>
      <p:ext uri="{BB962C8B-B14F-4D97-AF65-F5344CB8AC3E}">
        <p14:creationId xmlns:p14="http://schemas.microsoft.com/office/powerpoint/2010/main" val="304468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34</a:t>
            </a:fld>
            <a:endParaRPr lang="en-US"/>
          </a:p>
        </p:txBody>
      </p:sp>
      <p:pic>
        <p:nvPicPr>
          <p:cNvPr id="4" name="Picture 3"/>
          <p:cNvPicPr>
            <a:picLocks noChangeAspect="1"/>
          </p:cNvPicPr>
          <p:nvPr/>
        </p:nvPicPr>
        <p:blipFill>
          <a:blip r:embed="rId2"/>
          <a:stretch>
            <a:fillRect/>
          </a:stretch>
        </p:blipFill>
        <p:spPr>
          <a:xfrm>
            <a:off x="1066800" y="381000"/>
            <a:ext cx="5629275" cy="2686050"/>
          </a:xfrm>
          <a:prstGeom prst="rect">
            <a:avLst/>
          </a:prstGeom>
        </p:spPr>
      </p:pic>
      <p:pic>
        <p:nvPicPr>
          <p:cNvPr id="5" name="Picture 4"/>
          <p:cNvPicPr>
            <a:picLocks noChangeAspect="1"/>
          </p:cNvPicPr>
          <p:nvPr/>
        </p:nvPicPr>
        <p:blipFill>
          <a:blip r:embed="rId3"/>
          <a:stretch>
            <a:fillRect/>
          </a:stretch>
        </p:blipFill>
        <p:spPr>
          <a:xfrm>
            <a:off x="1066800" y="3419475"/>
            <a:ext cx="5381625" cy="2600325"/>
          </a:xfrm>
          <a:prstGeom prst="rect">
            <a:avLst/>
          </a:prstGeom>
        </p:spPr>
      </p:pic>
    </p:spTree>
    <p:extLst>
      <p:ext uri="{BB962C8B-B14F-4D97-AF65-F5344CB8AC3E}">
        <p14:creationId xmlns:p14="http://schemas.microsoft.com/office/powerpoint/2010/main" val="2677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35</a:t>
            </a:fld>
            <a:endParaRPr lang="en-US"/>
          </a:p>
        </p:txBody>
      </p:sp>
      <p:pic>
        <p:nvPicPr>
          <p:cNvPr id="3" name="Picture 2"/>
          <p:cNvPicPr>
            <a:picLocks noChangeAspect="1"/>
          </p:cNvPicPr>
          <p:nvPr/>
        </p:nvPicPr>
        <p:blipFill>
          <a:blip r:embed="rId2"/>
          <a:stretch>
            <a:fillRect/>
          </a:stretch>
        </p:blipFill>
        <p:spPr>
          <a:xfrm>
            <a:off x="247650" y="381000"/>
            <a:ext cx="8058150" cy="1695450"/>
          </a:xfrm>
          <a:prstGeom prst="rect">
            <a:avLst/>
          </a:prstGeom>
        </p:spPr>
      </p:pic>
      <p:pic>
        <p:nvPicPr>
          <p:cNvPr id="4" name="Picture 3"/>
          <p:cNvPicPr>
            <a:picLocks noChangeAspect="1"/>
          </p:cNvPicPr>
          <p:nvPr/>
        </p:nvPicPr>
        <p:blipFill>
          <a:blip r:embed="rId3"/>
          <a:stretch>
            <a:fillRect/>
          </a:stretch>
        </p:blipFill>
        <p:spPr>
          <a:xfrm>
            <a:off x="495300" y="2209800"/>
            <a:ext cx="7124700" cy="3067050"/>
          </a:xfrm>
          <a:prstGeom prst="rect">
            <a:avLst/>
          </a:prstGeom>
        </p:spPr>
      </p:pic>
    </p:spTree>
    <p:extLst>
      <p:ext uri="{BB962C8B-B14F-4D97-AF65-F5344CB8AC3E}">
        <p14:creationId xmlns:p14="http://schemas.microsoft.com/office/powerpoint/2010/main" val="30869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36</a:t>
            </a:fld>
            <a:endParaRPr lang="en-US"/>
          </a:p>
        </p:txBody>
      </p:sp>
      <p:pic>
        <p:nvPicPr>
          <p:cNvPr id="3" name="Picture 2"/>
          <p:cNvPicPr>
            <a:picLocks noChangeAspect="1"/>
          </p:cNvPicPr>
          <p:nvPr/>
        </p:nvPicPr>
        <p:blipFill>
          <a:blip r:embed="rId2"/>
          <a:stretch>
            <a:fillRect/>
          </a:stretch>
        </p:blipFill>
        <p:spPr>
          <a:xfrm>
            <a:off x="1104900" y="228600"/>
            <a:ext cx="6362700" cy="2209800"/>
          </a:xfrm>
          <a:prstGeom prst="rect">
            <a:avLst/>
          </a:prstGeom>
        </p:spPr>
      </p:pic>
      <p:pic>
        <p:nvPicPr>
          <p:cNvPr id="4" name="Picture 3"/>
          <p:cNvPicPr>
            <a:picLocks noChangeAspect="1"/>
          </p:cNvPicPr>
          <p:nvPr/>
        </p:nvPicPr>
        <p:blipFill>
          <a:blip r:embed="rId3"/>
          <a:stretch>
            <a:fillRect/>
          </a:stretch>
        </p:blipFill>
        <p:spPr>
          <a:xfrm>
            <a:off x="228600" y="2667000"/>
            <a:ext cx="6877050" cy="4076700"/>
          </a:xfrm>
          <a:prstGeom prst="rect">
            <a:avLst/>
          </a:prstGeom>
        </p:spPr>
      </p:pic>
    </p:spTree>
    <p:extLst>
      <p:ext uri="{BB962C8B-B14F-4D97-AF65-F5344CB8AC3E}">
        <p14:creationId xmlns:p14="http://schemas.microsoft.com/office/powerpoint/2010/main" val="244364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37</a:t>
            </a:fld>
            <a:endParaRPr lang="en-US"/>
          </a:p>
        </p:txBody>
      </p:sp>
      <p:pic>
        <p:nvPicPr>
          <p:cNvPr id="3" name="Picture 2"/>
          <p:cNvPicPr>
            <a:picLocks noChangeAspect="1"/>
          </p:cNvPicPr>
          <p:nvPr/>
        </p:nvPicPr>
        <p:blipFill>
          <a:blip r:embed="rId2"/>
          <a:stretch>
            <a:fillRect/>
          </a:stretch>
        </p:blipFill>
        <p:spPr>
          <a:xfrm>
            <a:off x="381000" y="381000"/>
            <a:ext cx="7248525" cy="1076325"/>
          </a:xfrm>
          <a:prstGeom prst="rect">
            <a:avLst/>
          </a:prstGeom>
        </p:spPr>
      </p:pic>
      <p:pic>
        <p:nvPicPr>
          <p:cNvPr id="4" name="Picture 3"/>
          <p:cNvPicPr>
            <a:picLocks noChangeAspect="1"/>
          </p:cNvPicPr>
          <p:nvPr/>
        </p:nvPicPr>
        <p:blipFill>
          <a:blip r:embed="rId3"/>
          <a:stretch>
            <a:fillRect/>
          </a:stretch>
        </p:blipFill>
        <p:spPr>
          <a:xfrm>
            <a:off x="457200" y="1752600"/>
            <a:ext cx="5819775" cy="2057400"/>
          </a:xfrm>
          <a:prstGeom prst="rect">
            <a:avLst/>
          </a:prstGeom>
        </p:spPr>
      </p:pic>
      <p:pic>
        <p:nvPicPr>
          <p:cNvPr id="5" name="Picture 4"/>
          <p:cNvPicPr>
            <a:picLocks noChangeAspect="1"/>
          </p:cNvPicPr>
          <p:nvPr/>
        </p:nvPicPr>
        <p:blipFill>
          <a:blip r:embed="rId4"/>
          <a:stretch>
            <a:fillRect/>
          </a:stretch>
        </p:blipFill>
        <p:spPr>
          <a:xfrm>
            <a:off x="1914525" y="4133850"/>
            <a:ext cx="4638675" cy="2190750"/>
          </a:xfrm>
          <a:prstGeom prst="rect">
            <a:avLst/>
          </a:prstGeom>
        </p:spPr>
      </p:pic>
    </p:spTree>
    <p:extLst>
      <p:ext uri="{BB962C8B-B14F-4D97-AF65-F5344CB8AC3E}">
        <p14:creationId xmlns:p14="http://schemas.microsoft.com/office/powerpoint/2010/main" val="34923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38</a:t>
            </a:fld>
            <a:endParaRPr lang="en-US"/>
          </a:p>
        </p:txBody>
      </p:sp>
      <p:pic>
        <p:nvPicPr>
          <p:cNvPr id="3" name="Picture 2"/>
          <p:cNvPicPr>
            <a:picLocks noChangeAspect="1"/>
          </p:cNvPicPr>
          <p:nvPr/>
        </p:nvPicPr>
        <p:blipFill>
          <a:blip r:embed="rId2"/>
          <a:stretch>
            <a:fillRect/>
          </a:stretch>
        </p:blipFill>
        <p:spPr>
          <a:xfrm>
            <a:off x="1752600" y="381000"/>
            <a:ext cx="4410075" cy="3067050"/>
          </a:xfrm>
          <a:prstGeom prst="rect">
            <a:avLst/>
          </a:prstGeom>
        </p:spPr>
      </p:pic>
      <p:pic>
        <p:nvPicPr>
          <p:cNvPr id="4" name="Picture 3"/>
          <p:cNvPicPr>
            <a:picLocks noChangeAspect="1"/>
          </p:cNvPicPr>
          <p:nvPr/>
        </p:nvPicPr>
        <p:blipFill>
          <a:blip r:embed="rId3"/>
          <a:stretch>
            <a:fillRect/>
          </a:stretch>
        </p:blipFill>
        <p:spPr>
          <a:xfrm>
            <a:off x="1295400" y="3724275"/>
            <a:ext cx="5010150" cy="2981325"/>
          </a:xfrm>
          <a:prstGeom prst="rect">
            <a:avLst/>
          </a:prstGeom>
        </p:spPr>
      </p:pic>
    </p:spTree>
    <p:extLst>
      <p:ext uri="{BB962C8B-B14F-4D97-AF65-F5344CB8AC3E}">
        <p14:creationId xmlns:p14="http://schemas.microsoft.com/office/powerpoint/2010/main" val="372684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39</a:t>
            </a:fld>
            <a:endParaRPr lang="en-US"/>
          </a:p>
        </p:txBody>
      </p:sp>
      <p:pic>
        <p:nvPicPr>
          <p:cNvPr id="3" name="Picture 2"/>
          <p:cNvPicPr>
            <a:picLocks noChangeAspect="1"/>
          </p:cNvPicPr>
          <p:nvPr/>
        </p:nvPicPr>
        <p:blipFill>
          <a:blip r:embed="rId2"/>
          <a:stretch>
            <a:fillRect/>
          </a:stretch>
        </p:blipFill>
        <p:spPr>
          <a:xfrm>
            <a:off x="838200" y="381000"/>
            <a:ext cx="5915025" cy="3333750"/>
          </a:xfrm>
          <a:prstGeom prst="rect">
            <a:avLst/>
          </a:prstGeom>
        </p:spPr>
      </p:pic>
      <p:pic>
        <p:nvPicPr>
          <p:cNvPr id="4" name="Picture 3"/>
          <p:cNvPicPr>
            <a:picLocks noChangeAspect="1"/>
          </p:cNvPicPr>
          <p:nvPr/>
        </p:nvPicPr>
        <p:blipFill>
          <a:blip r:embed="rId3"/>
          <a:stretch>
            <a:fillRect/>
          </a:stretch>
        </p:blipFill>
        <p:spPr>
          <a:xfrm>
            <a:off x="152400" y="3838575"/>
            <a:ext cx="7839075" cy="1114425"/>
          </a:xfrm>
          <a:prstGeom prst="rect">
            <a:avLst/>
          </a:prstGeom>
        </p:spPr>
      </p:pic>
      <p:pic>
        <p:nvPicPr>
          <p:cNvPr id="5" name="Picture 4"/>
          <p:cNvPicPr>
            <a:picLocks noChangeAspect="1"/>
          </p:cNvPicPr>
          <p:nvPr/>
        </p:nvPicPr>
        <p:blipFill>
          <a:blip r:embed="rId4"/>
          <a:stretch>
            <a:fillRect/>
          </a:stretch>
        </p:blipFill>
        <p:spPr>
          <a:xfrm>
            <a:off x="381000" y="5238750"/>
            <a:ext cx="4162425" cy="857250"/>
          </a:xfrm>
          <a:prstGeom prst="rect">
            <a:avLst/>
          </a:prstGeom>
        </p:spPr>
      </p:pic>
    </p:spTree>
    <p:extLst>
      <p:ext uri="{BB962C8B-B14F-4D97-AF65-F5344CB8AC3E}">
        <p14:creationId xmlns:p14="http://schemas.microsoft.com/office/powerpoint/2010/main" val="24193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a:t>
            </a:fld>
            <a:endParaRPr lang="en-US"/>
          </a:p>
        </p:txBody>
      </p:sp>
      <p:sp>
        <p:nvSpPr>
          <p:cNvPr id="6" name="Rectangle 5"/>
          <p:cNvSpPr/>
          <p:nvPr/>
        </p:nvSpPr>
        <p:spPr>
          <a:xfrm>
            <a:off x="304800" y="304800"/>
            <a:ext cx="7620000" cy="1066800"/>
          </a:xfrm>
          <a:prstGeom prst="rect">
            <a:avLst/>
          </a:prstGeom>
        </p:spPr>
        <p:txBody>
          <a:bodyPr wrap="square">
            <a:spAutoFit/>
          </a:bodyPr>
          <a:lstStyle/>
          <a:p>
            <a:pPr marL="630555" marR="0" indent="-630555" algn="just">
              <a:spcBef>
                <a:spcPts val="525"/>
              </a:spcBef>
              <a:spcAft>
                <a:spcPts val="525"/>
              </a:spcAft>
              <a:tabLst>
                <a:tab pos="361950" algn="l"/>
                <a:tab pos="630555" algn="l"/>
              </a:tabLst>
            </a:pPr>
            <a:r>
              <a:rPr lang="en-US" b="1" dirty="0">
                <a:latin typeface="Times New Roman" panose="02020603050405020304" pitchFamily="18" charset="0"/>
                <a:ea typeface="Times New Roman" panose="02020603050405020304" pitchFamily="18" charset="0"/>
                <a:cs typeface="Gautami" panose="020B0502040204020203" pitchFamily="34" charset="0"/>
              </a:rPr>
              <a:t>Rank of a Matrix	</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630555" marR="0" indent="-630555" algn="just">
              <a:spcBef>
                <a:spcPts val="405"/>
              </a:spcBef>
              <a:spcAft>
                <a:spcPts val="405"/>
              </a:spcAft>
              <a:tabLst>
                <a:tab pos="361950" algn="l"/>
                <a:tab pos="630555" algn="l"/>
              </a:tabLst>
            </a:pPr>
            <a:r>
              <a:rPr lang="en-US" b="1"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spc="-20" dirty="0">
                <a:latin typeface="Times New Roman" panose="02020603050405020304" pitchFamily="18" charset="0"/>
                <a:ea typeface="Times New Roman" panose="02020603050405020304" pitchFamily="18" charset="0"/>
                <a:cs typeface="Gautami" panose="020B0502040204020203" pitchFamily="34" charset="0"/>
              </a:rPr>
              <a:t>The order of the non – vanishing minor is called the rank of a matrix </a:t>
            </a:r>
            <a:r>
              <a:rPr lang="en-US" b="1" spc="-2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or</a:t>
            </a:r>
            <a:r>
              <a:rPr lang="en-US" spc="-20" dirty="0">
                <a:latin typeface="Times New Roman" panose="02020603050405020304" pitchFamily="18" charset="0"/>
                <a:ea typeface="Times New Roman" panose="02020603050405020304" pitchFamily="18" charset="0"/>
                <a:cs typeface="Gautami" panose="020B0502040204020203" pitchFamily="34" charset="0"/>
              </a:rPr>
              <a:t> In other words a </a:t>
            </a:r>
            <a:r>
              <a:rPr lang="en-US" spc="-2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positive</a:t>
            </a:r>
            <a:r>
              <a:rPr lang="en-US" spc="-20" dirty="0">
                <a:latin typeface="Times New Roman" panose="02020603050405020304" pitchFamily="18" charset="0"/>
                <a:ea typeface="Times New Roman" panose="02020603050405020304" pitchFamily="18" charset="0"/>
                <a:cs typeface="Gautami" panose="020B0502040204020203" pitchFamily="34" charset="0"/>
              </a:rPr>
              <a:t> number r is said to be the rank of a matrix A if</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7" name="Rectangle 6"/>
          <p:cNvSpPr/>
          <p:nvPr/>
        </p:nvSpPr>
        <p:spPr>
          <a:xfrm>
            <a:off x="990600" y="1447801"/>
            <a:ext cx="6477000" cy="762000"/>
          </a:xfrm>
          <a:prstGeom prst="rect">
            <a:avLst/>
          </a:prstGeom>
        </p:spPr>
        <p:txBody>
          <a:bodyPr wrap="square">
            <a:spAutoFit/>
          </a:bodyPr>
          <a:lstStyle/>
          <a:p>
            <a:pPr marL="630555" marR="0" indent="-630555" algn="just">
              <a:spcBef>
                <a:spcPts val="405"/>
              </a:spcBef>
              <a:spcAft>
                <a:spcPts val="405"/>
              </a:spcAft>
              <a:tabLst>
                <a:tab pos="361950" algn="l"/>
                <a:tab pos="630555" algn="l"/>
                <a:tab pos="900430"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spc="-40" dirty="0">
                <a:latin typeface="Times New Roman" panose="02020603050405020304" pitchFamily="18" charset="0"/>
                <a:ea typeface="Times New Roman" panose="02020603050405020304" pitchFamily="18" charset="0"/>
                <a:cs typeface="Gautami" panose="020B0502040204020203" pitchFamily="34" charset="0"/>
              </a:rPr>
              <a:t>There exists at least one r–rowed minor, whose value is </a:t>
            </a:r>
            <a:r>
              <a:rPr lang="en-US" spc="-40"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spc="-40" dirty="0">
                <a:latin typeface="Times New Roman" panose="02020603050405020304" pitchFamily="18" charset="0"/>
                <a:ea typeface="Times New Roman" panose="02020603050405020304" pitchFamily="18" charset="0"/>
                <a:cs typeface="Gautami" panose="020B0502040204020203" pitchFamily="34" charset="0"/>
              </a:rPr>
              <a:t> 0 and</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900430" marR="0" indent="-900430" algn="just">
              <a:spcBef>
                <a:spcPts val="405"/>
              </a:spcBef>
              <a:spcAft>
                <a:spcPts val="405"/>
              </a:spcAft>
              <a:tabLst>
                <a:tab pos="361950" algn="l"/>
                <a:tab pos="630555" algn="l"/>
                <a:tab pos="900430"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a:t>
            </a:r>
            <a:r>
              <a:rPr lang="en-US" dirty="0">
                <a:latin typeface="Times New Roman" panose="02020603050405020304" pitchFamily="18" charset="0"/>
                <a:ea typeface="Times New Roman" panose="02020603050405020304" pitchFamily="18" charset="0"/>
                <a:cs typeface="Gautami" panose="020B0502040204020203" pitchFamily="34" charset="0"/>
              </a:rPr>
              <a:t>ii)	Every (r + 1) – rowed minor of A is zero. </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1905000" y="2450068"/>
                <a:ext cx="3819059"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Rank of a matrix A is de</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oted </a:t>
                </a:r>
                <a:r>
                  <a:rPr lang="en-US" dirty="0" smtClean="0">
                    <a:latin typeface="Times New Roman" panose="02020603050405020304" pitchFamily="18" charset="0"/>
                    <a:ea typeface="Times New Roman" panose="02020603050405020304" pitchFamily="18" charset="0"/>
                    <a:cs typeface="Gautami" panose="020B0502040204020203" pitchFamily="34" charset="0"/>
                  </a:rPr>
                  <a:t>by </a:t>
                </a:r>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rPr>
                      <m:t>𝜌</m:t>
                    </m:r>
                    <m:r>
                      <a:rPr lang="en-US" b="0" i="1" smtClean="0">
                        <a:latin typeface="Cambria Math" panose="02040503050406030204" pitchFamily="18" charset="0"/>
                        <a:ea typeface="Cambria Math" panose="02040503050406030204" pitchFamily="18" charset="0"/>
                        <a:cs typeface="Gautami" panose="020B0502040204020203" pitchFamily="34" charset="0"/>
                      </a:rPr>
                      <m:t>(</m:t>
                    </m:r>
                    <m:r>
                      <a:rPr lang="en-US" b="0" i="1" smtClean="0">
                        <a:latin typeface="Cambria Math" panose="02040503050406030204" pitchFamily="18" charset="0"/>
                        <a:ea typeface="Cambria Math" panose="02040503050406030204" pitchFamily="18" charset="0"/>
                        <a:cs typeface="Gautami" panose="020B0502040204020203" pitchFamily="34" charset="0"/>
                      </a:rPr>
                      <m:t>𝐴</m:t>
                    </m:r>
                    <m:r>
                      <a:rPr lang="en-US" b="0" i="1" smtClean="0">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1905000" y="2450068"/>
                <a:ext cx="3819059" cy="369332"/>
              </a:xfrm>
              <a:prstGeom prst="rect">
                <a:avLst/>
              </a:prstGeom>
              <a:blipFill rotWithShape="0">
                <a:blip r:embed="rId2"/>
                <a:stretch>
                  <a:fillRect l="-1438" t="-11475" b="-22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57200" y="3124200"/>
                <a:ext cx="6324600" cy="2544286"/>
              </a:xfrm>
              <a:prstGeom prst="rect">
                <a:avLst/>
              </a:prstGeom>
            </p:spPr>
            <p:txBody>
              <a:bodyPr wrap="square">
                <a:spAutoFit/>
              </a:bodyPr>
              <a:lstStyle/>
              <a:p>
                <a:pPr marL="900430" marR="0" indent="-900430" algn="just">
                  <a:spcBef>
                    <a:spcPts val="405"/>
                  </a:spcBef>
                  <a:spcAft>
                    <a:spcPts val="405"/>
                  </a:spcAft>
                  <a:tabLst>
                    <a:tab pos="361950" algn="l"/>
                    <a:tab pos="630555" algn="l"/>
                    <a:tab pos="900430" algn="l"/>
                    <a:tab pos="1080135" algn="l"/>
                    <a:tab pos="1350645" algn="l"/>
                  </a:tabLst>
                </a:pPr>
                <a:r>
                  <a:rPr lang="en-US" b="1"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Note:</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        (1)The </a:t>
                </a:r>
                <a:r>
                  <a:rPr lang="en-US" dirty="0">
                    <a:latin typeface="Times New Roman" panose="02020603050405020304" pitchFamily="18" charset="0"/>
                    <a:ea typeface="Times New Roman" panose="02020603050405020304" pitchFamily="18" charset="0"/>
                    <a:cs typeface="Gautami" panose="020B0502040204020203" pitchFamily="34" charset="0"/>
                  </a:rPr>
                  <a:t>rank of a Matrix is always unique.</a:t>
                </a:r>
              </a:p>
              <a:p>
                <a:pPr marL="900430" marR="0" indent="-900430" algn="just">
                  <a:spcBef>
                    <a:spcPts val="405"/>
                  </a:spcBef>
                  <a:spcAft>
                    <a:spcPts val="405"/>
                  </a:spcAft>
                  <a:tabLst>
                    <a:tab pos="361950" algn="l"/>
                    <a:tab pos="630555" algn="l"/>
                    <a:tab pos="900430" algn="l"/>
                    <a:tab pos="1080135" algn="l"/>
                    <a:tab pos="135064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(2)	The rank of a zero matrix is always zero.</a:t>
                </a:r>
              </a:p>
              <a:p>
                <a:pPr marL="900430" marR="0" indent="-900430" algn="just">
                  <a:spcBef>
                    <a:spcPts val="405"/>
                  </a:spcBef>
                  <a:spcAft>
                    <a:spcPts val="405"/>
                  </a:spcAft>
                  <a:tabLst>
                    <a:tab pos="361950" algn="l"/>
                    <a:tab pos="630555" algn="l"/>
                    <a:tab pos="900430" algn="l"/>
                    <a:tab pos="1080135" algn="l"/>
                    <a:tab pos="135064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(3)	The rank of a non-singular matrix of order ‘</a:t>
                </a:r>
                <a:r>
                  <a:rPr lang="en-US" i="1" dirty="0">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 is “</a:t>
                </a:r>
                <a:r>
                  <a:rPr lang="en-US" i="1" dirty="0">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a:t>
                </a:r>
              </a:p>
              <a:p>
                <a:pPr marL="630555" marR="0" indent="-630555" algn="just">
                  <a:spcBef>
                    <a:spcPts val="405"/>
                  </a:spcBef>
                  <a:spcAft>
                    <a:spcPts val="405"/>
                  </a:spcAft>
                  <a:tabLst>
                    <a:tab pos="361950" algn="l"/>
                    <a:tab pos="630555" algn="l"/>
                    <a:tab pos="1080135" algn="l"/>
                    <a:tab pos="135064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(4)	The rank of a singular matrix of order ‘</a:t>
                </a:r>
                <a:r>
                  <a:rPr lang="en-US" i="1" dirty="0">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 is &lt; </a:t>
                </a:r>
                <a:r>
                  <a:rPr lang="en-US" i="1" dirty="0">
                    <a:latin typeface="Times New Roman" panose="02020603050405020304" pitchFamily="18" charset="0"/>
                    <a:ea typeface="Times New Roman" panose="02020603050405020304" pitchFamily="18" charset="0"/>
                    <a:cs typeface="Gautami" panose="020B0502040204020203" pitchFamily="34" charset="0"/>
                  </a:rPr>
                  <a:t>n</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630555" marR="0" indent="-630555" algn="just">
                  <a:spcBef>
                    <a:spcPts val="405"/>
                  </a:spcBef>
                  <a:spcAft>
                    <a:spcPts val="405"/>
                  </a:spcAft>
                  <a:tabLst>
                    <a:tab pos="361950" algn="l"/>
                    <a:tab pos="630555" algn="l"/>
                    <a:tab pos="1080135" algn="l"/>
                    <a:tab pos="135064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(5)	The rank of a unit matrix of order ‘</a:t>
                </a:r>
                <a:r>
                  <a:rPr lang="en-US" i="1" dirty="0">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 is ‘</a:t>
                </a:r>
                <a:r>
                  <a:rPr lang="en-US" i="1" dirty="0">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a:t>
                </a:r>
              </a:p>
              <a:p>
                <a:pPr marL="1080135" marR="0" indent="-1080135" algn="just">
                  <a:spcBef>
                    <a:spcPts val="405"/>
                  </a:spcBef>
                  <a:spcAft>
                    <a:spcPts val="405"/>
                  </a:spcAft>
                  <a:tabLst>
                    <a:tab pos="361950" algn="l"/>
                    <a:tab pos="630555" algn="l"/>
                    <a:tab pos="1080135" algn="l"/>
                    <a:tab pos="135064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(6)	If A is a matrix of order </a:t>
                </a:r>
                <a:r>
                  <a:rPr lang="en-US" dirty="0" err="1">
                    <a:latin typeface="Times New Roman" panose="02020603050405020304" pitchFamily="18" charset="0"/>
                    <a:ea typeface="Times New Roman" panose="02020603050405020304" pitchFamily="18" charset="0"/>
                    <a:cs typeface="Gautami" panose="020B0502040204020203" pitchFamily="34" charset="0"/>
                  </a:rPr>
                  <a:t>m</a:t>
                </a:r>
                <a:r>
                  <a:rPr lang="en-US" dirty="0" err="1">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err="1">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 then the rank of </a:t>
                </a:r>
                <a:r>
                  <a:rPr lang="en-US" dirty="0" smtClean="0">
                    <a:latin typeface="Times New Roman" panose="02020603050405020304" pitchFamily="18" charset="0"/>
                    <a:ea typeface="Times New Roman" panose="02020603050405020304" pitchFamily="18" charset="0"/>
                    <a:cs typeface="Gautami" panose="020B0502040204020203" pitchFamily="34" charset="0"/>
                  </a:rPr>
                  <a:t>A=</a:t>
                </a:r>
                <a:r>
                  <a:rPr lang="en-US" dirty="0">
                    <a:ea typeface="Cambria Math" panose="02040503050406030204" pitchFamily="18" charset="0"/>
                    <a:cs typeface="Gautami" panose="020B0502040204020203"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cs typeface="Gautami" panose="020B0502040204020203" pitchFamily="34" charset="0"/>
                      </a:rPr>
                      <m:t>𝜌</m:t>
                    </m:r>
                    <m:d>
                      <m:dPr>
                        <m:ctrlPr>
                          <a:rPr lang="en-US" i="1">
                            <a:latin typeface="Cambria Math" panose="02040503050406030204" pitchFamily="18" charset="0"/>
                            <a:ea typeface="Cambria Math" panose="02040503050406030204" pitchFamily="18" charset="0"/>
                            <a:cs typeface="Gautami" panose="020B0502040204020203" pitchFamily="34" charset="0"/>
                          </a:rPr>
                        </m:ctrlPr>
                      </m:dPr>
                      <m:e>
                        <m:r>
                          <a:rPr lang="en-US" i="1">
                            <a:latin typeface="Cambria Math" panose="02040503050406030204" pitchFamily="18" charset="0"/>
                            <a:ea typeface="Cambria Math" panose="02040503050406030204" pitchFamily="18" charset="0"/>
                            <a:cs typeface="Gautami" panose="020B0502040204020203" pitchFamily="34" charset="0"/>
                          </a:rPr>
                          <m:t>𝐴</m:t>
                        </m:r>
                      </m:e>
                    </m:d>
                    <m:r>
                      <a:rPr lang="en-US" i="1" smtClean="0">
                        <a:latin typeface="Cambria Math" panose="02040503050406030204" pitchFamily="18" charset="0"/>
                        <a:ea typeface="Cambria Math" panose="02040503050406030204" pitchFamily="18" charset="0"/>
                        <a:cs typeface="Gautami" panose="020B0502040204020203" pitchFamily="34" charset="0"/>
                      </a:rPr>
                      <m:t>≤</m:t>
                    </m:r>
                    <m:func>
                      <m:funcPr>
                        <m:ctrlPr>
                          <a:rPr lang="en-US" b="0" i="1" smtClean="0">
                            <a:latin typeface="Cambria Math" panose="02040503050406030204" pitchFamily="18" charset="0"/>
                            <a:ea typeface="Cambria Math" panose="02040503050406030204" pitchFamily="18" charset="0"/>
                            <a:cs typeface="Gautami" panose="020B0502040204020203" pitchFamily="34" charset="0"/>
                          </a:rPr>
                        </m:ctrlPr>
                      </m:funcPr>
                      <m:fName>
                        <m:r>
                          <m:rPr>
                            <m:sty m:val="p"/>
                          </m:rPr>
                          <a:rPr lang="en-US" b="0" i="0" smtClean="0">
                            <a:latin typeface="Cambria Math" panose="02040503050406030204" pitchFamily="18" charset="0"/>
                            <a:ea typeface="Cambria Math" panose="02040503050406030204" pitchFamily="18" charset="0"/>
                            <a:cs typeface="Gautami" panose="020B0502040204020203" pitchFamily="34" charset="0"/>
                          </a:rPr>
                          <m:t>min</m:t>
                        </m:r>
                      </m:fName>
                      <m:e>
                        <m:d>
                          <m:dPr>
                            <m:ctrlPr>
                              <a:rPr lang="en-US" b="0" i="1" smtClean="0">
                                <a:latin typeface="Cambria Math" panose="02040503050406030204" pitchFamily="18" charset="0"/>
                                <a:ea typeface="Cambria Math" panose="02040503050406030204" pitchFamily="18" charset="0"/>
                                <a:cs typeface="Gautami" panose="020B0502040204020203" pitchFamily="34" charset="0"/>
                              </a:rPr>
                            </m:ctrlPr>
                          </m:dPr>
                          <m:e>
                            <m:r>
                              <a:rPr lang="en-US" b="0" i="1" smtClean="0">
                                <a:latin typeface="Cambria Math" panose="02040503050406030204" pitchFamily="18" charset="0"/>
                                <a:ea typeface="Cambria Math" panose="02040503050406030204" pitchFamily="18" charset="0"/>
                                <a:cs typeface="Gautami" panose="020B0502040204020203" pitchFamily="34" charset="0"/>
                              </a:rPr>
                              <m:t>𝑚</m:t>
                            </m:r>
                            <m:r>
                              <a:rPr lang="en-US" b="0" i="1" smtClean="0">
                                <a:latin typeface="Cambria Math" panose="02040503050406030204" pitchFamily="18" charset="0"/>
                                <a:ea typeface="Cambria Math" panose="02040503050406030204" pitchFamily="18" charset="0"/>
                                <a:cs typeface="Gautami" panose="020B0502040204020203" pitchFamily="34" charset="0"/>
                              </a:rPr>
                              <m:t>,</m:t>
                            </m:r>
                            <m:r>
                              <a:rPr lang="en-US" b="0" i="1" smtClean="0">
                                <a:latin typeface="Cambria Math" panose="02040503050406030204" pitchFamily="18" charset="0"/>
                                <a:ea typeface="Cambria Math" panose="02040503050406030204" pitchFamily="18" charset="0"/>
                                <a:cs typeface="Gautami" panose="020B0502040204020203" pitchFamily="34" charset="0"/>
                              </a:rPr>
                              <m:t>𝑛</m:t>
                            </m:r>
                          </m:e>
                        </m:d>
                        <m:r>
                          <a:rPr lang="en-US" b="0" i="1" smtClean="0">
                            <a:latin typeface="Cambria Math" panose="02040503050406030204" pitchFamily="18" charset="0"/>
                            <a:ea typeface="Cambria Math" panose="02040503050406030204" pitchFamily="18" charset="0"/>
                            <a:cs typeface="Gautami" panose="020B0502040204020203" pitchFamily="34" charset="0"/>
                          </a:rPr>
                          <m:t>.</m:t>
                        </m:r>
                      </m:e>
                    </m:func>
                  </m:oMath>
                </a14:m>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457200" y="3124200"/>
                <a:ext cx="6324600" cy="2544286"/>
              </a:xfrm>
              <a:prstGeom prst="rect">
                <a:avLst/>
              </a:prstGeom>
              <a:blipFill rotWithShape="0">
                <a:blip r:embed="rId3"/>
                <a:stretch>
                  <a:fillRect l="-771" t="-1439" r="-674" b="-480"/>
                </a:stretch>
              </a:blipFill>
            </p:spPr>
            <p:txBody>
              <a:bodyPr/>
              <a:lstStyle/>
              <a:p>
                <a:r>
                  <a:rPr lang="en-US">
                    <a:noFill/>
                  </a:rPr>
                  <a:t> </a:t>
                </a:r>
              </a:p>
            </p:txBody>
          </p:sp>
        </mc:Fallback>
      </mc:AlternateContent>
    </p:spTree>
    <p:extLst>
      <p:ext uri="{BB962C8B-B14F-4D97-AF65-F5344CB8AC3E}">
        <p14:creationId xmlns:p14="http://schemas.microsoft.com/office/powerpoint/2010/main" val="384636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40</a:t>
            </a:fld>
            <a:endParaRPr lang="en-US"/>
          </a:p>
        </p:txBody>
      </p:sp>
      <p:pic>
        <p:nvPicPr>
          <p:cNvPr id="3" name="Picture 2"/>
          <p:cNvPicPr>
            <a:picLocks noChangeAspect="1"/>
          </p:cNvPicPr>
          <p:nvPr/>
        </p:nvPicPr>
        <p:blipFill>
          <a:blip r:embed="rId2"/>
          <a:stretch>
            <a:fillRect/>
          </a:stretch>
        </p:blipFill>
        <p:spPr>
          <a:xfrm>
            <a:off x="1371600" y="523875"/>
            <a:ext cx="5133975" cy="2219325"/>
          </a:xfrm>
          <a:prstGeom prst="rect">
            <a:avLst/>
          </a:prstGeom>
        </p:spPr>
      </p:pic>
      <p:pic>
        <p:nvPicPr>
          <p:cNvPr id="4" name="Picture 3"/>
          <p:cNvPicPr>
            <a:picLocks noChangeAspect="1"/>
          </p:cNvPicPr>
          <p:nvPr/>
        </p:nvPicPr>
        <p:blipFill>
          <a:blip r:embed="rId3"/>
          <a:stretch>
            <a:fillRect/>
          </a:stretch>
        </p:blipFill>
        <p:spPr>
          <a:xfrm>
            <a:off x="1352550" y="3028950"/>
            <a:ext cx="5048250" cy="2914650"/>
          </a:xfrm>
          <a:prstGeom prst="rect">
            <a:avLst/>
          </a:prstGeom>
        </p:spPr>
      </p:pic>
    </p:spTree>
    <p:extLst>
      <p:ext uri="{BB962C8B-B14F-4D97-AF65-F5344CB8AC3E}">
        <p14:creationId xmlns:p14="http://schemas.microsoft.com/office/powerpoint/2010/main" val="357684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41</a:t>
            </a:fld>
            <a:endParaRPr lang="en-US"/>
          </a:p>
        </p:txBody>
      </p:sp>
      <p:pic>
        <p:nvPicPr>
          <p:cNvPr id="3" name="Picture 2"/>
          <p:cNvPicPr>
            <a:picLocks noChangeAspect="1"/>
          </p:cNvPicPr>
          <p:nvPr/>
        </p:nvPicPr>
        <p:blipFill>
          <a:blip r:embed="rId2"/>
          <a:stretch>
            <a:fillRect/>
          </a:stretch>
        </p:blipFill>
        <p:spPr>
          <a:xfrm>
            <a:off x="1495425" y="381000"/>
            <a:ext cx="4676775" cy="1895475"/>
          </a:xfrm>
          <a:prstGeom prst="rect">
            <a:avLst/>
          </a:prstGeom>
        </p:spPr>
      </p:pic>
      <p:pic>
        <p:nvPicPr>
          <p:cNvPr id="4" name="Picture 3"/>
          <p:cNvPicPr>
            <a:picLocks noChangeAspect="1"/>
          </p:cNvPicPr>
          <p:nvPr/>
        </p:nvPicPr>
        <p:blipFill>
          <a:blip r:embed="rId3"/>
          <a:stretch>
            <a:fillRect/>
          </a:stretch>
        </p:blipFill>
        <p:spPr>
          <a:xfrm>
            <a:off x="1695450" y="2538412"/>
            <a:ext cx="4248150" cy="1781175"/>
          </a:xfrm>
          <a:prstGeom prst="rect">
            <a:avLst/>
          </a:prstGeom>
        </p:spPr>
      </p:pic>
      <p:pic>
        <p:nvPicPr>
          <p:cNvPr id="5" name="Picture 4"/>
          <p:cNvPicPr>
            <a:picLocks noChangeAspect="1"/>
          </p:cNvPicPr>
          <p:nvPr/>
        </p:nvPicPr>
        <p:blipFill>
          <a:blip r:embed="rId4"/>
          <a:stretch>
            <a:fillRect/>
          </a:stretch>
        </p:blipFill>
        <p:spPr>
          <a:xfrm>
            <a:off x="1524000" y="4695825"/>
            <a:ext cx="4600575" cy="1400175"/>
          </a:xfrm>
          <a:prstGeom prst="rect">
            <a:avLst/>
          </a:prstGeom>
        </p:spPr>
      </p:pic>
    </p:spTree>
    <p:extLst>
      <p:ext uri="{BB962C8B-B14F-4D97-AF65-F5344CB8AC3E}">
        <p14:creationId xmlns:p14="http://schemas.microsoft.com/office/powerpoint/2010/main" val="39875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42</a:t>
            </a:fld>
            <a:endParaRPr lang="en-US"/>
          </a:p>
        </p:txBody>
      </p:sp>
      <p:pic>
        <p:nvPicPr>
          <p:cNvPr id="3" name="Picture 2"/>
          <p:cNvPicPr>
            <a:picLocks noChangeAspect="1"/>
          </p:cNvPicPr>
          <p:nvPr/>
        </p:nvPicPr>
        <p:blipFill>
          <a:blip r:embed="rId2"/>
          <a:stretch>
            <a:fillRect/>
          </a:stretch>
        </p:blipFill>
        <p:spPr>
          <a:xfrm>
            <a:off x="476250" y="381000"/>
            <a:ext cx="6762750" cy="1038225"/>
          </a:xfrm>
          <a:prstGeom prst="rect">
            <a:avLst/>
          </a:prstGeom>
        </p:spPr>
      </p:pic>
      <p:pic>
        <p:nvPicPr>
          <p:cNvPr id="4" name="Picture 3"/>
          <p:cNvPicPr>
            <a:picLocks noChangeAspect="1"/>
          </p:cNvPicPr>
          <p:nvPr/>
        </p:nvPicPr>
        <p:blipFill>
          <a:blip r:embed="rId3"/>
          <a:stretch>
            <a:fillRect/>
          </a:stretch>
        </p:blipFill>
        <p:spPr>
          <a:xfrm>
            <a:off x="685800" y="1676400"/>
            <a:ext cx="5791200" cy="2295525"/>
          </a:xfrm>
          <a:prstGeom prst="rect">
            <a:avLst/>
          </a:prstGeom>
        </p:spPr>
      </p:pic>
      <p:pic>
        <p:nvPicPr>
          <p:cNvPr id="5" name="Picture 4"/>
          <p:cNvPicPr>
            <a:picLocks noChangeAspect="1"/>
          </p:cNvPicPr>
          <p:nvPr/>
        </p:nvPicPr>
        <p:blipFill>
          <a:blip r:embed="rId4"/>
          <a:stretch>
            <a:fillRect/>
          </a:stretch>
        </p:blipFill>
        <p:spPr>
          <a:xfrm>
            <a:off x="1581150" y="4171950"/>
            <a:ext cx="4972050" cy="2228850"/>
          </a:xfrm>
          <a:prstGeom prst="rect">
            <a:avLst/>
          </a:prstGeom>
        </p:spPr>
      </p:pic>
    </p:spTree>
    <p:extLst>
      <p:ext uri="{BB962C8B-B14F-4D97-AF65-F5344CB8AC3E}">
        <p14:creationId xmlns:p14="http://schemas.microsoft.com/office/powerpoint/2010/main" val="207668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43</a:t>
            </a:fld>
            <a:endParaRPr lang="en-US"/>
          </a:p>
        </p:txBody>
      </p:sp>
      <p:pic>
        <p:nvPicPr>
          <p:cNvPr id="3" name="Picture 2"/>
          <p:cNvPicPr>
            <a:picLocks noChangeAspect="1"/>
          </p:cNvPicPr>
          <p:nvPr/>
        </p:nvPicPr>
        <p:blipFill>
          <a:blip r:embed="rId2"/>
          <a:stretch>
            <a:fillRect/>
          </a:stretch>
        </p:blipFill>
        <p:spPr>
          <a:xfrm>
            <a:off x="990600" y="381000"/>
            <a:ext cx="5391150" cy="2257425"/>
          </a:xfrm>
          <a:prstGeom prst="rect">
            <a:avLst/>
          </a:prstGeom>
        </p:spPr>
      </p:pic>
      <p:pic>
        <p:nvPicPr>
          <p:cNvPr id="4" name="Picture 3"/>
          <p:cNvPicPr>
            <a:picLocks noChangeAspect="1"/>
          </p:cNvPicPr>
          <p:nvPr/>
        </p:nvPicPr>
        <p:blipFill>
          <a:blip r:embed="rId3"/>
          <a:stretch>
            <a:fillRect/>
          </a:stretch>
        </p:blipFill>
        <p:spPr>
          <a:xfrm>
            <a:off x="1143000" y="2962275"/>
            <a:ext cx="4838700" cy="2143125"/>
          </a:xfrm>
          <a:prstGeom prst="rect">
            <a:avLst/>
          </a:prstGeom>
        </p:spPr>
      </p:pic>
      <p:pic>
        <p:nvPicPr>
          <p:cNvPr id="5" name="Picture 4"/>
          <p:cNvPicPr>
            <a:picLocks noChangeAspect="1"/>
          </p:cNvPicPr>
          <p:nvPr/>
        </p:nvPicPr>
        <p:blipFill>
          <a:blip r:embed="rId4"/>
          <a:stretch>
            <a:fillRect/>
          </a:stretch>
        </p:blipFill>
        <p:spPr>
          <a:xfrm>
            <a:off x="457200" y="5314950"/>
            <a:ext cx="5753100" cy="1390650"/>
          </a:xfrm>
          <a:prstGeom prst="rect">
            <a:avLst/>
          </a:prstGeom>
        </p:spPr>
      </p:pic>
    </p:spTree>
    <p:extLst>
      <p:ext uri="{BB962C8B-B14F-4D97-AF65-F5344CB8AC3E}">
        <p14:creationId xmlns:p14="http://schemas.microsoft.com/office/powerpoint/2010/main" val="120387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44</a:t>
            </a:fld>
            <a:endParaRPr lang="en-US"/>
          </a:p>
        </p:txBody>
      </p:sp>
      <p:pic>
        <p:nvPicPr>
          <p:cNvPr id="3" name="Picture 2"/>
          <p:cNvPicPr>
            <a:picLocks noChangeAspect="1"/>
          </p:cNvPicPr>
          <p:nvPr/>
        </p:nvPicPr>
        <p:blipFill>
          <a:blip r:embed="rId2"/>
          <a:stretch>
            <a:fillRect/>
          </a:stretch>
        </p:blipFill>
        <p:spPr>
          <a:xfrm>
            <a:off x="533400" y="381000"/>
            <a:ext cx="6629400" cy="1228725"/>
          </a:xfrm>
          <a:prstGeom prst="rect">
            <a:avLst/>
          </a:prstGeom>
        </p:spPr>
      </p:pic>
      <p:pic>
        <p:nvPicPr>
          <p:cNvPr id="4" name="Picture 3"/>
          <p:cNvPicPr>
            <a:picLocks noChangeAspect="1"/>
          </p:cNvPicPr>
          <p:nvPr/>
        </p:nvPicPr>
        <p:blipFill>
          <a:blip r:embed="rId3"/>
          <a:stretch>
            <a:fillRect/>
          </a:stretch>
        </p:blipFill>
        <p:spPr>
          <a:xfrm>
            <a:off x="762000" y="1752600"/>
            <a:ext cx="5724525" cy="2105025"/>
          </a:xfrm>
          <a:prstGeom prst="rect">
            <a:avLst/>
          </a:prstGeom>
        </p:spPr>
      </p:pic>
      <p:pic>
        <p:nvPicPr>
          <p:cNvPr id="5" name="Picture 4"/>
          <p:cNvPicPr>
            <a:picLocks noChangeAspect="1"/>
          </p:cNvPicPr>
          <p:nvPr/>
        </p:nvPicPr>
        <p:blipFill>
          <a:blip r:embed="rId4"/>
          <a:stretch>
            <a:fillRect/>
          </a:stretch>
        </p:blipFill>
        <p:spPr>
          <a:xfrm>
            <a:off x="1981200" y="3971925"/>
            <a:ext cx="4495800" cy="1133475"/>
          </a:xfrm>
          <a:prstGeom prst="rect">
            <a:avLst/>
          </a:prstGeom>
        </p:spPr>
      </p:pic>
      <p:pic>
        <p:nvPicPr>
          <p:cNvPr id="6" name="Picture 5"/>
          <p:cNvPicPr>
            <a:picLocks noChangeAspect="1"/>
          </p:cNvPicPr>
          <p:nvPr/>
        </p:nvPicPr>
        <p:blipFill>
          <a:blip r:embed="rId5"/>
          <a:stretch>
            <a:fillRect/>
          </a:stretch>
        </p:blipFill>
        <p:spPr>
          <a:xfrm>
            <a:off x="1828800" y="5486400"/>
            <a:ext cx="4695825" cy="1104900"/>
          </a:xfrm>
          <a:prstGeom prst="rect">
            <a:avLst/>
          </a:prstGeom>
        </p:spPr>
      </p:pic>
    </p:spTree>
    <p:extLst>
      <p:ext uri="{BB962C8B-B14F-4D97-AF65-F5344CB8AC3E}">
        <p14:creationId xmlns:p14="http://schemas.microsoft.com/office/powerpoint/2010/main" val="402867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45</a:t>
            </a:fld>
            <a:endParaRPr lang="en-US"/>
          </a:p>
        </p:txBody>
      </p:sp>
      <p:pic>
        <p:nvPicPr>
          <p:cNvPr id="3" name="Picture 2"/>
          <p:cNvPicPr>
            <a:picLocks noChangeAspect="1"/>
          </p:cNvPicPr>
          <p:nvPr/>
        </p:nvPicPr>
        <p:blipFill>
          <a:blip r:embed="rId2"/>
          <a:stretch>
            <a:fillRect/>
          </a:stretch>
        </p:blipFill>
        <p:spPr>
          <a:xfrm>
            <a:off x="1676400" y="314325"/>
            <a:ext cx="4276725" cy="2124075"/>
          </a:xfrm>
          <a:prstGeom prst="rect">
            <a:avLst/>
          </a:prstGeom>
        </p:spPr>
      </p:pic>
      <p:pic>
        <p:nvPicPr>
          <p:cNvPr id="4" name="Picture 3"/>
          <p:cNvPicPr>
            <a:picLocks noChangeAspect="1"/>
          </p:cNvPicPr>
          <p:nvPr/>
        </p:nvPicPr>
        <p:blipFill>
          <a:blip r:embed="rId3"/>
          <a:stretch>
            <a:fillRect/>
          </a:stretch>
        </p:blipFill>
        <p:spPr>
          <a:xfrm>
            <a:off x="1600200" y="2743200"/>
            <a:ext cx="4695825" cy="2286000"/>
          </a:xfrm>
          <a:prstGeom prst="rect">
            <a:avLst/>
          </a:prstGeom>
        </p:spPr>
      </p:pic>
      <p:pic>
        <p:nvPicPr>
          <p:cNvPr id="5" name="Picture 4"/>
          <p:cNvPicPr>
            <a:picLocks noChangeAspect="1"/>
          </p:cNvPicPr>
          <p:nvPr/>
        </p:nvPicPr>
        <p:blipFill>
          <a:blip r:embed="rId4"/>
          <a:stretch>
            <a:fillRect/>
          </a:stretch>
        </p:blipFill>
        <p:spPr>
          <a:xfrm>
            <a:off x="1905000" y="5276850"/>
            <a:ext cx="4438650" cy="1123950"/>
          </a:xfrm>
          <a:prstGeom prst="rect">
            <a:avLst/>
          </a:prstGeom>
        </p:spPr>
      </p:pic>
    </p:spTree>
    <p:extLst>
      <p:ext uri="{BB962C8B-B14F-4D97-AF65-F5344CB8AC3E}">
        <p14:creationId xmlns:p14="http://schemas.microsoft.com/office/powerpoint/2010/main" val="10297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46</a:t>
            </a:fld>
            <a:endParaRPr lang="en-US"/>
          </a:p>
        </p:txBody>
      </p:sp>
      <p:pic>
        <p:nvPicPr>
          <p:cNvPr id="3" name="Picture 2"/>
          <p:cNvPicPr>
            <a:picLocks noChangeAspect="1"/>
          </p:cNvPicPr>
          <p:nvPr/>
        </p:nvPicPr>
        <p:blipFill>
          <a:blip r:embed="rId2"/>
          <a:stretch>
            <a:fillRect/>
          </a:stretch>
        </p:blipFill>
        <p:spPr>
          <a:xfrm>
            <a:off x="866775" y="381000"/>
            <a:ext cx="5686425" cy="2000250"/>
          </a:xfrm>
          <a:prstGeom prst="rect">
            <a:avLst/>
          </a:prstGeom>
        </p:spPr>
      </p:pic>
      <p:pic>
        <p:nvPicPr>
          <p:cNvPr id="4" name="Picture 3"/>
          <p:cNvPicPr>
            <a:picLocks noChangeAspect="1"/>
          </p:cNvPicPr>
          <p:nvPr/>
        </p:nvPicPr>
        <p:blipFill>
          <a:blip r:embed="rId3"/>
          <a:stretch>
            <a:fillRect/>
          </a:stretch>
        </p:blipFill>
        <p:spPr>
          <a:xfrm>
            <a:off x="76200" y="2590800"/>
            <a:ext cx="8353425" cy="1143000"/>
          </a:xfrm>
          <a:prstGeom prst="rect">
            <a:avLst/>
          </a:prstGeom>
        </p:spPr>
      </p:pic>
      <p:pic>
        <p:nvPicPr>
          <p:cNvPr id="5" name="Picture 4"/>
          <p:cNvPicPr>
            <a:picLocks noChangeAspect="1"/>
          </p:cNvPicPr>
          <p:nvPr/>
        </p:nvPicPr>
        <p:blipFill>
          <a:blip r:embed="rId4"/>
          <a:stretch>
            <a:fillRect/>
          </a:stretch>
        </p:blipFill>
        <p:spPr>
          <a:xfrm>
            <a:off x="685800" y="4038600"/>
            <a:ext cx="6943725" cy="1809750"/>
          </a:xfrm>
          <a:prstGeom prst="rect">
            <a:avLst/>
          </a:prstGeom>
        </p:spPr>
      </p:pic>
    </p:spTree>
    <p:extLst>
      <p:ext uri="{BB962C8B-B14F-4D97-AF65-F5344CB8AC3E}">
        <p14:creationId xmlns:p14="http://schemas.microsoft.com/office/powerpoint/2010/main" val="38204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47</a:t>
            </a:fld>
            <a:endParaRPr lang="en-US"/>
          </a:p>
        </p:txBody>
      </p:sp>
      <p:pic>
        <p:nvPicPr>
          <p:cNvPr id="3" name="Picture 2"/>
          <p:cNvPicPr>
            <a:picLocks noChangeAspect="1"/>
          </p:cNvPicPr>
          <p:nvPr/>
        </p:nvPicPr>
        <p:blipFill>
          <a:blip r:embed="rId2"/>
          <a:stretch>
            <a:fillRect/>
          </a:stretch>
        </p:blipFill>
        <p:spPr>
          <a:xfrm>
            <a:off x="1428750" y="381000"/>
            <a:ext cx="5657850" cy="2038350"/>
          </a:xfrm>
          <a:prstGeom prst="rect">
            <a:avLst/>
          </a:prstGeom>
        </p:spPr>
      </p:pic>
      <p:pic>
        <p:nvPicPr>
          <p:cNvPr id="4" name="Picture 3"/>
          <p:cNvPicPr>
            <a:picLocks noChangeAspect="1"/>
          </p:cNvPicPr>
          <p:nvPr/>
        </p:nvPicPr>
        <p:blipFill>
          <a:blip r:embed="rId3"/>
          <a:stretch>
            <a:fillRect/>
          </a:stretch>
        </p:blipFill>
        <p:spPr>
          <a:xfrm>
            <a:off x="1447800" y="2533650"/>
            <a:ext cx="5267325" cy="1962150"/>
          </a:xfrm>
          <a:prstGeom prst="rect">
            <a:avLst/>
          </a:prstGeom>
        </p:spPr>
      </p:pic>
      <p:pic>
        <p:nvPicPr>
          <p:cNvPr id="5" name="Picture 4"/>
          <p:cNvPicPr>
            <a:picLocks noChangeAspect="1"/>
          </p:cNvPicPr>
          <p:nvPr/>
        </p:nvPicPr>
        <p:blipFill>
          <a:blip r:embed="rId4"/>
          <a:stretch>
            <a:fillRect/>
          </a:stretch>
        </p:blipFill>
        <p:spPr>
          <a:xfrm>
            <a:off x="1371600" y="4924425"/>
            <a:ext cx="5257800" cy="942975"/>
          </a:xfrm>
          <a:prstGeom prst="rect">
            <a:avLst/>
          </a:prstGeom>
        </p:spPr>
      </p:pic>
    </p:spTree>
    <p:extLst>
      <p:ext uri="{BB962C8B-B14F-4D97-AF65-F5344CB8AC3E}">
        <p14:creationId xmlns:p14="http://schemas.microsoft.com/office/powerpoint/2010/main" val="15265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48</a:t>
            </a:fld>
            <a:endParaRPr lang="en-US"/>
          </a:p>
        </p:txBody>
      </p:sp>
      <p:pic>
        <p:nvPicPr>
          <p:cNvPr id="3" name="Picture 2"/>
          <p:cNvPicPr>
            <a:picLocks noChangeAspect="1"/>
          </p:cNvPicPr>
          <p:nvPr/>
        </p:nvPicPr>
        <p:blipFill>
          <a:blip r:embed="rId2"/>
          <a:stretch>
            <a:fillRect/>
          </a:stretch>
        </p:blipFill>
        <p:spPr>
          <a:xfrm>
            <a:off x="609600" y="381000"/>
            <a:ext cx="6276975" cy="2428875"/>
          </a:xfrm>
          <a:prstGeom prst="rect">
            <a:avLst/>
          </a:prstGeom>
        </p:spPr>
      </p:pic>
      <p:pic>
        <p:nvPicPr>
          <p:cNvPr id="4" name="Picture 3"/>
          <p:cNvPicPr>
            <a:picLocks noChangeAspect="1"/>
          </p:cNvPicPr>
          <p:nvPr/>
        </p:nvPicPr>
        <p:blipFill>
          <a:blip r:embed="rId3"/>
          <a:stretch>
            <a:fillRect/>
          </a:stretch>
        </p:blipFill>
        <p:spPr>
          <a:xfrm>
            <a:off x="304800" y="2981325"/>
            <a:ext cx="7105650" cy="1209675"/>
          </a:xfrm>
          <a:prstGeom prst="rect">
            <a:avLst/>
          </a:prstGeom>
        </p:spPr>
      </p:pic>
      <p:pic>
        <p:nvPicPr>
          <p:cNvPr id="5" name="Picture 4"/>
          <p:cNvPicPr>
            <a:picLocks noChangeAspect="1"/>
          </p:cNvPicPr>
          <p:nvPr/>
        </p:nvPicPr>
        <p:blipFill>
          <a:blip r:embed="rId4"/>
          <a:stretch>
            <a:fillRect/>
          </a:stretch>
        </p:blipFill>
        <p:spPr>
          <a:xfrm>
            <a:off x="457200" y="4495800"/>
            <a:ext cx="4248150" cy="1219200"/>
          </a:xfrm>
          <a:prstGeom prst="rect">
            <a:avLst/>
          </a:prstGeom>
        </p:spPr>
      </p:pic>
    </p:spTree>
    <p:extLst>
      <p:ext uri="{BB962C8B-B14F-4D97-AF65-F5344CB8AC3E}">
        <p14:creationId xmlns:p14="http://schemas.microsoft.com/office/powerpoint/2010/main" val="28007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49</a:t>
            </a:fld>
            <a:endParaRPr lang="en-US"/>
          </a:p>
        </p:txBody>
      </p:sp>
      <p:pic>
        <p:nvPicPr>
          <p:cNvPr id="3" name="Picture 2"/>
          <p:cNvPicPr>
            <a:picLocks noChangeAspect="1"/>
          </p:cNvPicPr>
          <p:nvPr/>
        </p:nvPicPr>
        <p:blipFill>
          <a:blip r:embed="rId2"/>
          <a:stretch>
            <a:fillRect/>
          </a:stretch>
        </p:blipFill>
        <p:spPr>
          <a:xfrm>
            <a:off x="1371600" y="381000"/>
            <a:ext cx="5010150" cy="2609850"/>
          </a:xfrm>
          <a:prstGeom prst="rect">
            <a:avLst/>
          </a:prstGeom>
        </p:spPr>
      </p:pic>
      <p:pic>
        <p:nvPicPr>
          <p:cNvPr id="4" name="Picture 3"/>
          <p:cNvPicPr>
            <a:picLocks noChangeAspect="1"/>
          </p:cNvPicPr>
          <p:nvPr/>
        </p:nvPicPr>
        <p:blipFill>
          <a:blip r:embed="rId3"/>
          <a:stretch>
            <a:fillRect/>
          </a:stretch>
        </p:blipFill>
        <p:spPr>
          <a:xfrm>
            <a:off x="1371600" y="3095625"/>
            <a:ext cx="5057775" cy="2009775"/>
          </a:xfrm>
          <a:prstGeom prst="rect">
            <a:avLst/>
          </a:prstGeom>
        </p:spPr>
      </p:pic>
      <p:pic>
        <p:nvPicPr>
          <p:cNvPr id="5" name="Picture 4"/>
          <p:cNvPicPr>
            <a:picLocks noChangeAspect="1"/>
          </p:cNvPicPr>
          <p:nvPr/>
        </p:nvPicPr>
        <p:blipFill>
          <a:blip r:embed="rId4"/>
          <a:stretch>
            <a:fillRect/>
          </a:stretch>
        </p:blipFill>
        <p:spPr>
          <a:xfrm>
            <a:off x="1371600" y="5267325"/>
            <a:ext cx="4667250" cy="1209675"/>
          </a:xfrm>
          <a:prstGeom prst="rect">
            <a:avLst/>
          </a:prstGeom>
        </p:spPr>
      </p:pic>
    </p:spTree>
    <p:extLst>
      <p:ext uri="{BB962C8B-B14F-4D97-AF65-F5344CB8AC3E}">
        <p14:creationId xmlns:p14="http://schemas.microsoft.com/office/powerpoint/2010/main" val="224373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a:t>
            </a:fld>
            <a:endParaRPr lang="en-US"/>
          </a:p>
        </p:txBody>
      </p:sp>
      <p:sp>
        <p:nvSpPr>
          <p:cNvPr id="3" name="Rectangle 2"/>
          <p:cNvSpPr/>
          <p:nvPr/>
        </p:nvSpPr>
        <p:spPr>
          <a:xfrm>
            <a:off x="457200" y="304800"/>
            <a:ext cx="1935145" cy="369332"/>
          </a:xfrm>
          <a:prstGeom prst="rect">
            <a:avLst/>
          </a:prstGeom>
        </p:spPr>
        <p:txBody>
          <a:bodyPr wrap="none">
            <a:spAutoFit/>
          </a:bodyPr>
          <a:lstStyle/>
          <a:p>
            <a:pPr marL="1080135" marR="0" indent="-1080135" algn="just">
              <a:spcBef>
                <a:spcPts val="525"/>
              </a:spcBef>
              <a:spcAft>
                <a:spcPts val="525"/>
              </a:spcAft>
              <a:tabLst>
                <a:tab pos="361950" algn="l"/>
                <a:tab pos="630555" algn="l"/>
                <a:tab pos="810260" algn="l"/>
                <a:tab pos="108013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Solved Examples:</a:t>
            </a:r>
            <a:endParaRPr lang="en-US" sz="1600"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0" name="Rectangle 9"/>
          <p:cNvSpPr/>
          <p:nvPr/>
        </p:nvSpPr>
        <p:spPr>
          <a:xfrm>
            <a:off x="896682" y="685800"/>
            <a:ext cx="4589718" cy="369332"/>
          </a:xfrm>
          <a:prstGeom prst="rect">
            <a:avLst/>
          </a:prstGeom>
        </p:spPr>
        <p:txBody>
          <a:bodyPr wrap="none">
            <a:spAutoFit/>
          </a:bodyPr>
          <a:lstStyle/>
          <a:p>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Find the rank of each of the following matrices.</a:t>
            </a:r>
            <a:endParaRPr lang="en-US" dirty="0">
              <a:solidFill>
                <a:srgbClr val="FF0000"/>
              </a:solidFill>
            </a:endParaRPr>
          </a:p>
        </p:txBody>
      </p:sp>
      <p:sp>
        <p:nvSpPr>
          <p:cNvPr id="11" name="Rectangle 10"/>
          <p:cNvSpPr/>
          <p:nvPr/>
        </p:nvSpPr>
        <p:spPr>
          <a:xfrm>
            <a:off x="685800" y="1219200"/>
            <a:ext cx="46038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14494023"/>
              </p:ext>
            </p:extLst>
          </p:nvPr>
        </p:nvGraphicFramePr>
        <p:xfrm>
          <a:off x="1295400" y="1083707"/>
          <a:ext cx="1066800" cy="1052763"/>
        </p:xfrm>
        <a:graphic>
          <a:graphicData uri="http://schemas.openxmlformats.org/presentationml/2006/ole">
            <mc:AlternateContent xmlns:mc="http://schemas.openxmlformats.org/markup-compatibility/2006">
              <mc:Choice xmlns:v="urn:schemas-microsoft-com:vml" Requires="v">
                <p:oleObj spid="_x0000_s67002" name="Equation" r:id="rId3" imgW="723586" imgH="710891" progId="Equation.DSMT4">
                  <p:embed/>
                </p:oleObj>
              </mc:Choice>
              <mc:Fallback>
                <p:oleObj name="Equation" r:id="rId3" imgW="723586" imgH="710891"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83707"/>
                        <a:ext cx="1066800" cy="1052763"/>
                      </a:xfrm>
                      <a:prstGeom prst="rect">
                        <a:avLst/>
                      </a:prstGeom>
                      <a:noFill/>
                    </p:spPr>
                  </p:pic>
                </p:oleObj>
              </mc:Fallback>
            </mc:AlternateContent>
          </a:graphicData>
        </a:graphic>
      </p:graphicFrame>
      <p:sp>
        <p:nvSpPr>
          <p:cNvPr id="14" name="TextBox 13"/>
          <p:cNvSpPr txBox="1"/>
          <p:nvPr/>
        </p:nvSpPr>
        <p:spPr>
          <a:xfrm>
            <a:off x="3124200" y="1295400"/>
            <a:ext cx="431528" cy="369332"/>
          </a:xfrm>
          <a:prstGeom prst="rect">
            <a:avLst/>
          </a:prstGeom>
          <a:noFill/>
        </p:spPr>
        <p:txBody>
          <a:bodyPr wrap="none" rtlCol="0">
            <a:spAutoFit/>
          </a:bodyPr>
          <a:lstStyle/>
          <a:p>
            <a:r>
              <a:rPr lang="en-US" dirty="0" smtClean="0"/>
              <a:t>(ii)</a:t>
            </a:r>
            <a:endParaRPr lang="en-US" dirty="0"/>
          </a:p>
        </p:txBody>
      </p:sp>
      <p:sp>
        <p:nvSpPr>
          <p:cNvPr id="1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773153972"/>
              </p:ext>
            </p:extLst>
          </p:nvPr>
        </p:nvGraphicFramePr>
        <p:xfrm>
          <a:off x="3665265" y="1207532"/>
          <a:ext cx="1224974" cy="773668"/>
        </p:xfrm>
        <a:graphic>
          <a:graphicData uri="http://schemas.openxmlformats.org/presentationml/2006/ole">
            <mc:AlternateContent xmlns:mc="http://schemas.openxmlformats.org/markup-compatibility/2006">
              <mc:Choice xmlns:v="urn:schemas-microsoft-com:vml" Requires="v">
                <p:oleObj spid="_x0000_s67003" name="Equation" r:id="rId5" imgW="723586" imgH="457002" progId="Equation.DSMT4">
                  <p:embed/>
                </p:oleObj>
              </mc:Choice>
              <mc:Fallback>
                <p:oleObj name="Equation" r:id="rId5" imgW="723586" imgH="457002"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265" y="1207532"/>
                        <a:ext cx="1224974" cy="773668"/>
                      </a:xfrm>
                      <a:prstGeom prst="rect">
                        <a:avLst/>
                      </a:prstGeom>
                      <a:noFill/>
                    </p:spPr>
                  </p:pic>
                </p:oleObj>
              </mc:Fallback>
            </mc:AlternateContent>
          </a:graphicData>
        </a:graphic>
      </p:graphicFrame>
      <p:sp>
        <p:nvSpPr>
          <p:cNvPr id="17" name="TextBox 16"/>
          <p:cNvSpPr txBox="1"/>
          <p:nvPr/>
        </p:nvSpPr>
        <p:spPr>
          <a:xfrm>
            <a:off x="5334000" y="1295400"/>
            <a:ext cx="533400" cy="369332"/>
          </a:xfrm>
          <a:prstGeom prst="rect">
            <a:avLst/>
          </a:prstGeom>
          <a:noFill/>
        </p:spPr>
        <p:txBody>
          <a:bodyPr wrap="square" rtlCol="0">
            <a:spAutoFit/>
          </a:bodyPr>
          <a:lstStyle/>
          <a:p>
            <a:r>
              <a:rPr lang="en-US" dirty="0" smtClean="0"/>
              <a:t>(iii)</a:t>
            </a:r>
            <a:endParaRPr lang="en-US" dirty="0"/>
          </a:p>
        </p:txBody>
      </p:sp>
      <p:sp>
        <p:nvSpPr>
          <p:cNvPr id="18"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515931461"/>
              </p:ext>
            </p:extLst>
          </p:nvPr>
        </p:nvGraphicFramePr>
        <p:xfrm>
          <a:off x="6349261" y="1059894"/>
          <a:ext cx="918678" cy="1076576"/>
        </p:xfrm>
        <a:graphic>
          <a:graphicData uri="http://schemas.openxmlformats.org/presentationml/2006/ole">
            <mc:AlternateContent xmlns:mc="http://schemas.openxmlformats.org/markup-compatibility/2006">
              <mc:Choice xmlns:v="urn:schemas-microsoft-com:vml" Requires="v">
                <p:oleObj spid="_x0000_s67004" name="Equation" r:id="rId7" imgW="609336" imgH="710891" progId="Equation.DSMT4">
                  <p:embed/>
                </p:oleObj>
              </mc:Choice>
              <mc:Fallback>
                <p:oleObj name="Equation" r:id="rId7" imgW="609336" imgH="710891" progId="Equation.DSMT4">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9261" y="1059894"/>
                        <a:ext cx="918678" cy="1076576"/>
                      </a:xfrm>
                      <a:prstGeom prst="rect">
                        <a:avLst/>
                      </a:prstGeom>
                      <a:noFill/>
                    </p:spPr>
                  </p:pic>
                </p:oleObj>
              </mc:Fallback>
            </mc:AlternateContent>
          </a:graphicData>
        </a:graphic>
      </p:graphicFrame>
      <p:sp>
        <p:nvSpPr>
          <p:cNvPr id="22" name="Rectangle 21"/>
          <p:cNvSpPr/>
          <p:nvPr/>
        </p:nvSpPr>
        <p:spPr>
          <a:xfrm>
            <a:off x="340938" y="2286000"/>
            <a:ext cx="1654748" cy="369332"/>
          </a:xfrm>
          <a:prstGeom prst="rect">
            <a:avLst/>
          </a:prstGeom>
        </p:spPr>
        <p:txBody>
          <a:bodyPr wrap="none">
            <a:spAutoFit/>
          </a:bodyPr>
          <a:lstStyle/>
          <a:p>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r>
              <a:rPr lang="en-US" b="1"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r>
              <a:rPr lang="en-US" dirty="0" smtClean="0">
                <a:latin typeface="Times New Roman" panose="02020603050405020304" pitchFamily="18" charset="0"/>
                <a:ea typeface="Times New Roman" panose="02020603050405020304" pitchFamily="18" charset="0"/>
                <a:cs typeface="Gautami" panose="020B0502040204020203" pitchFamily="34" charset="0"/>
              </a:rPr>
              <a:t>(</a:t>
            </a:r>
            <a:r>
              <a:rPr lang="en-US" dirty="0" err="1" smtClean="0">
                <a:latin typeface="Times New Roman" panose="02020603050405020304" pitchFamily="18" charset="0"/>
                <a:ea typeface="Times New Roman" panose="02020603050405020304" pitchFamily="18" charset="0"/>
                <a:cs typeface="Gautami" panose="020B0502040204020203" pitchFamily="34" charset="0"/>
              </a:rPr>
              <a:t>i</a:t>
            </a:r>
            <a:r>
              <a:rPr lang="en-US" dirty="0" smtClean="0">
                <a:latin typeface="Times New Roman" panose="02020603050405020304" pitchFamily="18" charset="0"/>
                <a:ea typeface="Times New Roman" panose="02020603050405020304" pitchFamily="18" charset="0"/>
                <a:cs typeface="Gautami" panose="020B0502040204020203" pitchFamily="34" charset="0"/>
              </a:rPr>
              <a:t>) Let </a:t>
            </a:r>
            <a:r>
              <a:rPr lang="en-US" dirty="0">
                <a:latin typeface="Times New Roman" panose="02020603050405020304" pitchFamily="18" charset="0"/>
                <a:ea typeface="Times New Roman" panose="02020603050405020304" pitchFamily="18" charset="0"/>
                <a:cs typeface="Gautami" panose="020B0502040204020203" pitchFamily="34" charset="0"/>
              </a:rPr>
              <a:t>A = </a:t>
            </a:r>
            <a:endParaRPr lang="en-US" dirty="0"/>
          </a:p>
        </p:txBody>
      </p:sp>
      <p:sp>
        <p:nvSpPr>
          <p:cNvPr id="23"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2425605834"/>
              </p:ext>
            </p:extLst>
          </p:nvPr>
        </p:nvGraphicFramePr>
        <p:xfrm>
          <a:off x="1995686" y="2201001"/>
          <a:ext cx="1357114" cy="1133414"/>
        </p:xfrm>
        <a:graphic>
          <a:graphicData uri="http://schemas.openxmlformats.org/presentationml/2006/ole">
            <mc:AlternateContent xmlns:mc="http://schemas.openxmlformats.org/markup-compatibility/2006">
              <mc:Choice xmlns:v="urn:schemas-microsoft-com:vml" Requires="v">
                <p:oleObj spid="_x0000_s67005" name="Equation" r:id="rId9" imgW="863225" imgH="723586" progId="Equation.DSMT4">
                  <p:embed/>
                </p:oleObj>
              </mc:Choice>
              <mc:Fallback>
                <p:oleObj name="Equation" r:id="rId9" imgW="863225" imgH="723586" progId="Equation.DSMT4">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5686" y="2201001"/>
                        <a:ext cx="1357114" cy="1133414"/>
                      </a:xfrm>
                      <a:prstGeom prst="rect">
                        <a:avLst/>
                      </a:prstGeom>
                      <a:noFill/>
                    </p:spPr>
                  </p:pic>
                </p:oleObj>
              </mc:Fallback>
            </mc:AlternateContent>
          </a:graphicData>
        </a:graphic>
      </p:graphicFrame>
      <p:sp>
        <p:nvSpPr>
          <p:cNvPr id="25" name="Rectangle 24"/>
          <p:cNvSpPr/>
          <p:nvPr/>
        </p:nvSpPr>
        <p:spPr>
          <a:xfrm>
            <a:off x="1219200" y="3429000"/>
            <a:ext cx="57150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This matrix has 3 – rowed, 2 – rowed and 1 – rowed minors.</a:t>
            </a:r>
            <a:endParaRPr lang="en-US" dirty="0"/>
          </a:p>
        </p:txBody>
      </p:sp>
      <p:sp>
        <p:nvSpPr>
          <p:cNvPr id="26"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 name="Object 26"/>
          <p:cNvGraphicFramePr>
            <a:graphicFrameLocks noChangeAspect="1"/>
          </p:cNvGraphicFramePr>
          <p:nvPr>
            <p:extLst>
              <p:ext uri="{D42A27DB-BD31-4B8C-83A1-F6EECF244321}">
                <p14:modId xmlns:p14="http://schemas.microsoft.com/office/powerpoint/2010/main" val="3638185688"/>
              </p:ext>
            </p:extLst>
          </p:nvPr>
        </p:nvGraphicFramePr>
        <p:xfrm>
          <a:off x="1052711" y="3947862"/>
          <a:ext cx="1538089" cy="1098635"/>
        </p:xfrm>
        <a:graphic>
          <a:graphicData uri="http://schemas.openxmlformats.org/presentationml/2006/ole">
            <mc:AlternateContent xmlns:mc="http://schemas.openxmlformats.org/markup-compatibility/2006">
              <mc:Choice xmlns:v="urn:schemas-microsoft-com:vml" Requires="v">
                <p:oleObj spid="_x0000_s67006" name="Equation" r:id="rId11" imgW="1002865" imgH="710891" progId="Equation.DSMT4">
                  <p:embed/>
                </p:oleObj>
              </mc:Choice>
              <mc:Fallback>
                <p:oleObj name="Equation" r:id="rId11" imgW="1002865" imgH="710891" progId="Equation.DSMT4">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2711" y="3947862"/>
                        <a:ext cx="1538089" cy="1098635"/>
                      </a:xfrm>
                      <a:prstGeom prst="rect">
                        <a:avLst/>
                      </a:prstGeom>
                      <a:noFill/>
                    </p:spPr>
                  </p:pic>
                </p:oleObj>
              </mc:Fallback>
            </mc:AlternateContent>
          </a:graphicData>
        </a:graphic>
      </p:graphicFrame>
      <p:sp>
        <p:nvSpPr>
          <p:cNvPr id="28" name="Rectangle 27"/>
          <p:cNvSpPr/>
          <p:nvPr/>
        </p:nvSpPr>
        <p:spPr>
          <a:xfrm>
            <a:off x="2558367" y="4278868"/>
            <a:ext cx="3156633"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  1(2 – 0) – 2(4 – 0) + 3(2 – 0) </a:t>
            </a:r>
            <a:endParaRPr lang="en-US" dirty="0"/>
          </a:p>
        </p:txBody>
      </p:sp>
      <p:sp>
        <p:nvSpPr>
          <p:cNvPr id="29" name="Rectangle 28"/>
          <p:cNvSpPr/>
          <p:nvPr/>
        </p:nvSpPr>
        <p:spPr>
          <a:xfrm>
            <a:off x="5638800" y="4278868"/>
            <a:ext cx="1555234"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  2 – 8 + 6= 0</a:t>
            </a:r>
            <a:endParaRPr lang="en-US" dirty="0"/>
          </a:p>
        </p:txBody>
      </p:sp>
      <mc:AlternateContent xmlns:mc="http://schemas.openxmlformats.org/markup-compatibility/2006" xmlns:a14="http://schemas.microsoft.com/office/drawing/2010/main">
        <mc:Choice Requires="a14">
          <p:sp>
            <p:nvSpPr>
              <p:cNvPr id="30" name="Rectangle 29"/>
              <p:cNvSpPr/>
              <p:nvPr/>
            </p:nvSpPr>
            <p:spPr>
              <a:xfrm>
                <a:off x="1219200" y="5193268"/>
                <a:ext cx="2866106"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A is singular </a:t>
                </a:r>
                <a:r>
                  <a:rPr lang="en-US" dirty="0" smtClean="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sym typeface="Symbol" panose="05050102010706020507" pitchFamily="18" charset="2"/>
                      </a:rPr>
                      <m:t>𝜌</m:t>
                    </m:r>
                    <m:d>
                      <m:dPr>
                        <m:ctrlPr>
                          <a:rPr lang="en-US" b="0" i="1" smtClean="0">
                            <a:latin typeface="Cambria Math" panose="02040503050406030204" pitchFamily="18" charset="0"/>
                            <a:ea typeface="Cambria Math" panose="02040503050406030204" pitchFamily="18" charset="0"/>
                            <a:cs typeface="Gautami" panose="020B0502040204020203" pitchFamily="34" charset="0"/>
                            <a:sym typeface="Symbol" panose="05050102010706020507" pitchFamily="18" charset="2"/>
                          </a:rPr>
                        </m:ctrlPr>
                      </m:dPr>
                      <m:e>
                        <m:r>
                          <a:rPr lang="en-US" b="0" i="1" smtClean="0">
                            <a:latin typeface="Cambria Math" panose="02040503050406030204" pitchFamily="18" charset="0"/>
                            <a:ea typeface="Cambria Math" panose="02040503050406030204" pitchFamily="18" charset="0"/>
                            <a:cs typeface="Gautami" panose="020B0502040204020203" pitchFamily="34" charset="0"/>
                            <a:sym typeface="Symbol" panose="05050102010706020507" pitchFamily="18" charset="2"/>
                          </a:rPr>
                          <m:t>𝐴</m:t>
                        </m:r>
                      </m:e>
                    </m:d>
                    <m:r>
                      <a:rPr lang="en-US" b="0" i="1" smtClean="0">
                        <a:latin typeface="Cambria Math" panose="02040503050406030204" pitchFamily="18" charset="0"/>
                        <a:ea typeface="Cambria Math" panose="02040503050406030204" pitchFamily="18" charset="0"/>
                        <a:cs typeface="Gautami" panose="020B0502040204020203" pitchFamily="34" charset="0"/>
                        <a:sym typeface="Symbol" panose="05050102010706020507" pitchFamily="18" charset="2"/>
                      </a:rPr>
                      <m:t>&lt;3</m:t>
                    </m:r>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1219200" y="5193268"/>
                <a:ext cx="2866106" cy="369332"/>
              </a:xfrm>
              <a:prstGeom prst="rect">
                <a:avLst/>
              </a:prstGeom>
              <a:blipFill rotWithShape="0">
                <a:blip r:embed="rId13"/>
                <a:stretch>
                  <a:fillRect l="-1702" t="-13115" b="-22951"/>
                </a:stretch>
              </a:blipFill>
            </p:spPr>
            <p:txBody>
              <a:bodyPr/>
              <a:lstStyle/>
              <a:p>
                <a:r>
                  <a:rPr lang="en-US">
                    <a:noFill/>
                  </a:rPr>
                  <a:t> </a:t>
                </a:r>
              </a:p>
            </p:txBody>
          </p:sp>
        </mc:Fallback>
      </mc:AlternateContent>
      <p:sp>
        <p:nvSpPr>
          <p:cNvPr id="31" name="Rectangle 30"/>
          <p:cNvSpPr/>
          <p:nvPr/>
        </p:nvSpPr>
        <p:spPr>
          <a:xfrm>
            <a:off x="914400" y="5791200"/>
            <a:ext cx="3845925"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There is at least one 2–rowed minor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p:sp>
        <p:nvSpPr>
          <p:cNvPr id="32"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4070769246"/>
              </p:ext>
            </p:extLst>
          </p:nvPr>
        </p:nvGraphicFramePr>
        <p:xfrm>
          <a:off x="4703175" y="5714999"/>
          <a:ext cx="630825" cy="738527"/>
        </p:xfrm>
        <a:graphic>
          <a:graphicData uri="http://schemas.openxmlformats.org/presentationml/2006/ole">
            <mc:AlternateContent xmlns:mc="http://schemas.openxmlformats.org/markup-compatibility/2006">
              <mc:Choice xmlns:v="urn:schemas-microsoft-com:vml" Requires="v">
                <p:oleObj spid="_x0000_s67007" name="Equation" r:id="rId14" imgW="393529" imgH="457002" progId="Equation.DSMT4">
                  <p:embed/>
                </p:oleObj>
              </mc:Choice>
              <mc:Fallback>
                <p:oleObj name="Equation" r:id="rId14" imgW="393529" imgH="457002" progId="Equation.DSMT4">
                  <p:embed/>
                  <p:pic>
                    <p:nvPicPr>
                      <p:cNvPr id="0" name="Object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3175" y="5714999"/>
                        <a:ext cx="630825" cy="738527"/>
                      </a:xfrm>
                      <a:prstGeom prst="rect">
                        <a:avLst/>
                      </a:prstGeom>
                      <a:noFill/>
                    </p:spPr>
                  </p:pic>
                </p:oleObj>
              </mc:Fallback>
            </mc:AlternateContent>
          </a:graphicData>
        </a:graphic>
      </p:graphicFrame>
      <p:sp>
        <p:nvSpPr>
          <p:cNvPr id="34" name="Rectangle 33"/>
          <p:cNvSpPr/>
          <p:nvPr/>
        </p:nvSpPr>
        <p:spPr>
          <a:xfrm>
            <a:off x="5334000" y="5791200"/>
            <a:ext cx="1782860" cy="369332"/>
          </a:xfrm>
          <a:prstGeom prst="rect">
            <a:avLst/>
          </a:prstGeom>
        </p:spPr>
        <p:txBody>
          <a:bodyPr wrap="none">
            <a:spAutoFit/>
          </a:bodyPr>
          <a:lstStyle/>
          <a:p>
            <a:pPr marL="1080135" marR="0" indent="-1080135" algn="just">
              <a:spcBef>
                <a:spcPts val="285"/>
              </a:spcBef>
              <a:spcAft>
                <a:spcPts val="285"/>
              </a:spcAft>
              <a:tabLst>
                <a:tab pos="361950" algn="l"/>
                <a:tab pos="630555" algn="l"/>
                <a:tab pos="810260" algn="l"/>
                <a:tab pos="108013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1 – 4 = – 3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0.</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35" name="Rectangle 34"/>
          <p:cNvSpPr/>
          <p:nvPr/>
        </p:nvSpPr>
        <p:spPr>
          <a:xfrm>
            <a:off x="999886" y="6412468"/>
            <a:ext cx="239213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Hence the rank of A </a:t>
            </a:r>
            <a:r>
              <a:rPr lang="en-US" dirty="0" smtClean="0">
                <a:latin typeface="Times New Roman" panose="02020603050405020304" pitchFamily="18" charset="0"/>
                <a:ea typeface="Times New Roman" panose="02020603050405020304" pitchFamily="18" charset="0"/>
                <a:cs typeface="Gautami" panose="020B0502040204020203" pitchFamily="34" charset="0"/>
              </a:rPr>
              <a:t>=2 </a:t>
            </a:r>
            <a:endParaRPr lang="en-US" dirty="0"/>
          </a:p>
        </p:txBody>
      </p:sp>
    </p:spTree>
    <p:extLst>
      <p:ext uri="{BB962C8B-B14F-4D97-AF65-F5344CB8AC3E}">
        <p14:creationId xmlns:p14="http://schemas.microsoft.com/office/powerpoint/2010/main" val="132445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4" grpId="0"/>
      <p:bldP spid="17" grpId="0"/>
      <p:bldP spid="22" grpId="0"/>
      <p:bldP spid="25" grpId="0"/>
      <p:bldP spid="28" grpId="0"/>
      <p:bldP spid="29" grpId="0"/>
      <p:bldP spid="30" grpId="0"/>
      <p:bldP spid="31"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50</a:t>
            </a:fld>
            <a:endParaRPr lang="en-US"/>
          </a:p>
        </p:txBody>
      </p:sp>
      <p:pic>
        <p:nvPicPr>
          <p:cNvPr id="3" name="Picture 2"/>
          <p:cNvPicPr>
            <a:picLocks noChangeAspect="1"/>
          </p:cNvPicPr>
          <p:nvPr/>
        </p:nvPicPr>
        <p:blipFill>
          <a:blip r:embed="rId2"/>
          <a:stretch>
            <a:fillRect/>
          </a:stretch>
        </p:blipFill>
        <p:spPr>
          <a:xfrm>
            <a:off x="1066800" y="381000"/>
            <a:ext cx="5286375" cy="2476500"/>
          </a:xfrm>
          <a:prstGeom prst="rect">
            <a:avLst/>
          </a:prstGeom>
        </p:spPr>
      </p:pic>
      <p:pic>
        <p:nvPicPr>
          <p:cNvPr id="4" name="Picture 3"/>
          <p:cNvPicPr>
            <a:picLocks noChangeAspect="1"/>
          </p:cNvPicPr>
          <p:nvPr/>
        </p:nvPicPr>
        <p:blipFill>
          <a:blip r:embed="rId3"/>
          <a:stretch>
            <a:fillRect/>
          </a:stretch>
        </p:blipFill>
        <p:spPr>
          <a:xfrm>
            <a:off x="914400" y="3086100"/>
            <a:ext cx="5419725" cy="2247900"/>
          </a:xfrm>
          <a:prstGeom prst="rect">
            <a:avLst/>
          </a:prstGeom>
        </p:spPr>
      </p:pic>
      <p:pic>
        <p:nvPicPr>
          <p:cNvPr id="5" name="Picture 4"/>
          <p:cNvPicPr>
            <a:picLocks noChangeAspect="1"/>
          </p:cNvPicPr>
          <p:nvPr/>
        </p:nvPicPr>
        <p:blipFill>
          <a:blip r:embed="rId4"/>
          <a:stretch>
            <a:fillRect/>
          </a:stretch>
        </p:blipFill>
        <p:spPr>
          <a:xfrm>
            <a:off x="1295400" y="5581650"/>
            <a:ext cx="5000625" cy="1123950"/>
          </a:xfrm>
          <a:prstGeom prst="rect">
            <a:avLst/>
          </a:prstGeom>
        </p:spPr>
      </p:pic>
      <p:pic>
        <p:nvPicPr>
          <p:cNvPr id="6" name="Picture 5"/>
          <p:cNvPicPr>
            <a:picLocks noChangeAspect="1"/>
          </p:cNvPicPr>
          <p:nvPr/>
        </p:nvPicPr>
        <p:blipFill>
          <a:blip r:embed="rId5"/>
          <a:stretch>
            <a:fillRect/>
          </a:stretch>
        </p:blipFill>
        <p:spPr>
          <a:xfrm>
            <a:off x="6457950" y="6096000"/>
            <a:ext cx="1847850" cy="428625"/>
          </a:xfrm>
          <a:prstGeom prst="rect">
            <a:avLst/>
          </a:prstGeom>
        </p:spPr>
      </p:pic>
    </p:spTree>
    <p:extLst>
      <p:ext uri="{BB962C8B-B14F-4D97-AF65-F5344CB8AC3E}">
        <p14:creationId xmlns:p14="http://schemas.microsoft.com/office/powerpoint/2010/main" val="5063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51</a:t>
            </a:fld>
            <a:endParaRPr lang="en-US"/>
          </a:p>
        </p:txBody>
      </p:sp>
      <p:sp>
        <p:nvSpPr>
          <p:cNvPr id="3" name="Rectangle 2"/>
          <p:cNvSpPr/>
          <p:nvPr/>
        </p:nvSpPr>
        <p:spPr>
          <a:xfrm>
            <a:off x="533400" y="431234"/>
            <a:ext cx="7543800" cy="2159566"/>
          </a:xfrm>
          <a:prstGeom prst="rect">
            <a:avLst/>
          </a:prstGeom>
        </p:spPr>
        <p:txBody>
          <a:bodyPr wrap="square">
            <a:spAutoFit/>
          </a:bodyPr>
          <a:lstStyle/>
          <a:p>
            <a:pPr marL="360045" marR="0" indent="-360045" algn="just">
              <a:spcBef>
                <a:spcPts val="525"/>
              </a:spcBef>
              <a:spcAft>
                <a:spcPts val="525"/>
              </a:spcAft>
              <a:tabLst>
                <a:tab pos="361950" algn="l"/>
                <a:tab pos="630555" algn="l"/>
                <a:tab pos="900430" algn="l"/>
                <a:tab pos="1170305" algn="l"/>
              </a:tabLst>
            </a:pPr>
            <a:r>
              <a:rPr lang="en-US" b="1" cap="all"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Solution linear systems</a:t>
            </a:r>
            <a:endParaRPr lang="en-US" dirty="0">
              <a:solidFill>
                <a:srgbClr val="00B050"/>
              </a:solidFill>
              <a:latin typeface="Times New Roman" panose="02020603050405020304" pitchFamily="18" charset="0"/>
              <a:ea typeface="Times New Roman" panose="02020603050405020304" pitchFamily="18" charset="0"/>
              <a:cs typeface="Gautami" panose="020B0502040204020203" pitchFamily="34" charset="0"/>
            </a:endParaRPr>
          </a:p>
          <a:p>
            <a:pPr marL="360045" marR="0" indent="-360045" algn="just">
              <a:lnSpc>
                <a:spcPct val="150000"/>
              </a:lnSpc>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In this chapter we study the nature of solution of a system of linear </a:t>
            </a:r>
            <a:r>
              <a:rPr lang="en-US" spc="-30" dirty="0">
                <a:latin typeface="Times New Roman" panose="02020603050405020304" pitchFamily="18" charset="0"/>
                <a:ea typeface="Times New Roman" panose="02020603050405020304" pitchFamily="18" charset="0"/>
                <a:cs typeface="Gautami" panose="020B0502040204020203" pitchFamily="34" charset="0"/>
              </a:rPr>
              <a:t>equations with the help of rank and its related procedures. We shall first</a:t>
            </a:r>
            <a:r>
              <a:rPr lang="en-US" dirty="0">
                <a:latin typeface="Times New Roman" panose="02020603050405020304" pitchFamily="18" charset="0"/>
                <a:ea typeface="Times New Roman" panose="02020603050405020304" pitchFamily="18" charset="0"/>
                <a:cs typeface="Gautami" panose="020B0502040204020203" pitchFamily="34" charset="0"/>
              </a:rPr>
              <a:t> consider system of homogeneous linear equations and then proceed to discuss the system of non–</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h</a:t>
            </a:r>
            <a:r>
              <a:rPr lang="en-US" dirty="0">
                <a:latin typeface="Times New Roman" panose="02020603050405020304" pitchFamily="18" charset="0"/>
                <a:ea typeface="Times New Roman" panose="02020603050405020304" pitchFamily="18" charset="0"/>
                <a:cs typeface="Gautami" panose="020B0502040204020203" pitchFamily="34" charset="0"/>
              </a:rPr>
              <a:t>omogeneous linear equations.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517902" y="2819400"/>
            <a:ext cx="3495509" cy="369332"/>
          </a:xfrm>
          <a:prstGeom prst="rect">
            <a:avLst/>
          </a:prstGeom>
        </p:spPr>
        <p:txBody>
          <a:bodyPr wrap="none">
            <a:spAutoFit/>
          </a:bodyPr>
          <a:lstStyle/>
          <a:p>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1. </a:t>
            </a:r>
            <a:r>
              <a:rPr lang="en-US" b="1" dirty="0" smtClean="0">
                <a:solidFill>
                  <a:srgbClr val="00B050"/>
                </a:solidFill>
                <a:latin typeface="Times New Roman" panose="02020603050405020304" pitchFamily="18" charset="0"/>
                <a:ea typeface="Times New Roman" panose="02020603050405020304" pitchFamily="18" charset="0"/>
                <a:cs typeface="Gautami" panose="020B0502040204020203" pitchFamily="34" charset="0"/>
              </a:rPr>
              <a:t> Homogeneous </a:t>
            </a:r>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linear equations</a:t>
            </a:r>
            <a:endParaRPr lang="en-US" dirty="0">
              <a:solidFill>
                <a:srgbClr val="00B050"/>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406632043"/>
              </p:ext>
            </p:extLst>
          </p:nvPr>
        </p:nvGraphicFramePr>
        <p:xfrm>
          <a:off x="1708150" y="3810000"/>
          <a:ext cx="3595688" cy="1817688"/>
        </p:xfrm>
        <a:graphic>
          <a:graphicData uri="http://schemas.openxmlformats.org/presentationml/2006/ole">
            <mc:AlternateContent xmlns:mc="http://schemas.openxmlformats.org/markup-compatibility/2006">
              <mc:Choice xmlns:v="urn:schemas-microsoft-com:vml" Requires="v">
                <p:oleObj spid="_x0000_s33005" name="Equation" r:id="rId3" imgW="2501640" imgH="1269720" progId="Equation.DSMT4">
                  <p:embed/>
                </p:oleObj>
              </mc:Choice>
              <mc:Fallback>
                <p:oleObj name="Equation" r:id="rId3" imgW="2501640" imgH="1269720" progId="Equation.DSMT4">
                  <p:embed/>
                  <p:pic>
                    <p:nvPicPr>
                      <p:cNvPr id="0" name="Object 4"/>
                      <p:cNvPicPr>
                        <a:picLocks noChangeAspect="1" noChangeArrowheads="1"/>
                      </p:cNvPicPr>
                      <p:nvPr/>
                    </p:nvPicPr>
                    <p:blipFill>
                      <a:blip r:embed="rId4"/>
                      <a:srcRect/>
                      <a:stretch>
                        <a:fillRect/>
                      </a:stretch>
                    </p:blipFill>
                    <p:spPr bwMode="auto">
                      <a:xfrm>
                        <a:off x="1708150" y="3810000"/>
                        <a:ext cx="3595688" cy="1817688"/>
                      </a:xfrm>
                      <a:prstGeom prst="rect">
                        <a:avLst/>
                      </a:prstGeom>
                      <a:noFill/>
                    </p:spPr>
                  </p:pic>
                </p:oleObj>
              </mc:Fallback>
            </mc:AlternateContent>
          </a:graphicData>
        </a:graphic>
      </p:graphicFrame>
      <p:sp>
        <p:nvSpPr>
          <p:cNvPr id="11" name="Rectangle 10"/>
          <p:cNvSpPr/>
          <p:nvPr/>
        </p:nvSpPr>
        <p:spPr>
          <a:xfrm>
            <a:off x="1020504" y="3288268"/>
            <a:ext cx="294189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set of equations of the form</a:t>
            </a:r>
            <a:endParaRPr lang="en-US" dirty="0"/>
          </a:p>
        </p:txBody>
      </p:sp>
      <p:sp>
        <p:nvSpPr>
          <p:cNvPr id="13" name="Rectangle 12"/>
          <p:cNvSpPr/>
          <p:nvPr/>
        </p:nvSpPr>
        <p:spPr>
          <a:xfrm>
            <a:off x="517902" y="5867400"/>
            <a:ext cx="7864098" cy="923330"/>
          </a:xfrm>
          <a:prstGeom prst="rect">
            <a:avLst/>
          </a:prstGeom>
        </p:spPr>
        <p:txBody>
          <a:bodyPr wrap="square">
            <a:spAutoFit/>
          </a:bodyPr>
          <a:lstStyle/>
          <a:p>
            <a:pPr marL="630555" marR="0" indent="-630555" algn="just">
              <a:spcBef>
                <a:spcPts val="525"/>
              </a:spcBef>
              <a:spcAft>
                <a:spcPts val="525"/>
              </a:spcAft>
              <a:tabLst>
                <a:tab pos="361950" algn="l"/>
                <a:tab pos="630555" algn="l"/>
                <a:tab pos="723900" algn="l"/>
                <a:tab pos="900430" algn="l"/>
                <a:tab pos="1122045" algn="l"/>
                <a:tab pos="1170305" algn="l"/>
              </a:tabLst>
            </a:pP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i</a:t>
            </a:r>
            <a:r>
              <a:rPr lang="en-US" dirty="0" smtClean="0">
                <a:latin typeface="Times New Roman" panose="02020603050405020304" pitchFamily="18" charset="0"/>
                <a:ea typeface="Times New Roman" panose="02020603050405020304" pitchFamily="18" charset="0"/>
                <a:cs typeface="Gautami" panose="020B0502040204020203" pitchFamily="34" charset="0"/>
              </a:rPr>
              <a:t>s </a:t>
            </a:r>
            <a:r>
              <a:rPr lang="en-US" dirty="0">
                <a:latin typeface="Times New Roman" panose="02020603050405020304" pitchFamily="18" charset="0"/>
                <a:ea typeface="Times New Roman" panose="02020603050405020304" pitchFamily="18" charset="0"/>
                <a:cs typeface="Gautami" panose="020B0502040204020203" pitchFamily="34" charset="0"/>
              </a:rPr>
              <a:t>said to be a system of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r>
              <a:rPr lang="en-US" dirty="0">
                <a:latin typeface="Times New Roman" panose="02020603050405020304" pitchFamily="18" charset="0"/>
                <a:ea typeface="Times New Roman" panose="02020603050405020304" pitchFamily="18" charset="0"/>
                <a:cs typeface="Gautami" panose="020B0502040204020203" pitchFamily="34" charset="0"/>
              </a:rPr>
              <a:t>m</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r>
              <a:rPr lang="en-US" dirty="0">
                <a:latin typeface="Times New Roman" panose="02020603050405020304" pitchFamily="18" charset="0"/>
                <a:ea typeface="Times New Roman" panose="02020603050405020304" pitchFamily="18" charset="0"/>
                <a:cs typeface="Gautami" panose="020B0502040204020203" pitchFamily="34" charset="0"/>
              </a:rPr>
              <a:t> homogeneous equations in n unknowns </a:t>
            </a:r>
            <a:r>
              <a:rPr lang="en-US" dirty="0" smtClean="0">
                <a:latin typeface="Times New Roman" panose="02020603050405020304" pitchFamily="18" charset="0"/>
                <a:ea typeface="Times New Roman" panose="02020603050405020304" pitchFamily="18" charset="0"/>
                <a:cs typeface="Gautami" panose="020B0502040204020203" pitchFamily="34" charset="0"/>
              </a:rPr>
              <a:t>x</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1</a:t>
            </a:r>
            <a:r>
              <a:rPr lang="en-US" dirty="0" smtClean="0">
                <a:latin typeface="Times New Roman" panose="02020603050405020304" pitchFamily="18" charset="0"/>
                <a:ea typeface="Times New Roman" panose="02020603050405020304" pitchFamily="18" charset="0"/>
                <a:cs typeface="Gautami" panose="020B0502040204020203" pitchFamily="34" charset="0"/>
              </a:rPr>
              <a:t>, x</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a:t>
            </a:r>
            <a:r>
              <a:rPr lang="en-US" dirty="0" err="1">
                <a:latin typeface="Times New Roman" panose="02020603050405020304" pitchFamily="18" charset="0"/>
                <a:ea typeface="Times New Roman" panose="02020603050405020304" pitchFamily="18" charset="0"/>
                <a:cs typeface="Gautami" panose="020B0502040204020203" pitchFamily="34" charset="0"/>
              </a:rPr>
              <a:t>x</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 Then obviously we can write the above system of equations (1) in the form of a single matrix equation given by AX = 0…….(2),</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143934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557492221"/>
              </p:ext>
            </p:extLst>
          </p:nvPr>
        </p:nvGraphicFramePr>
        <p:xfrm>
          <a:off x="609600" y="304800"/>
          <a:ext cx="7754112" cy="1219200"/>
        </p:xfrm>
        <a:graphic>
          <a:graphicData uri="http://schemas.openxmlformats.org/presentationml/2006/ole">
            <mc:AlternateContent xmlns:mc="http://schemas.openxmlformats.org/markup-compatibility/2006">
              <mc:Choice xmlns:v="urn:schemas-microsoft-com:vml" Requires="v">
                <p:oleObj spid="_x0000_s34716" name="Equation" r:id="rId3" imgW="6057720" imgH="952200" progId="Equation.DSMT4">
                  <p:embed/>
                </p:oleObj>
              </mc:Choice>
              <mc:Fallback>
                <p:oleObj name="Equation" r:id="rId3" imgW="6057720" imgH="952200" progId="Equation.DSMT4">
                  <p:embed/>
                  <p:pic>
                    <p:nvPicPr>
                      <p:cNvPr id="0" name=""/>
                      <p:cNvPicPr/>
                      <p:nvPr/>
                    </p:nvPicPr>
                    <p:blipFill>
                      <a:blip r:embed="rId4"/>
                      <a:stretch>
                        <a:fillRect/>
                      </a:stretch>
                    </p:blipFill>
                    <p:spPr>
                      <a:xfrm>
                        <a:off x="609600" y="304800"/>
                        <a:ext cx="7754112" cy="1219200"/>
                      </a:xfrm>
                      <a:prstGeom prst="rect">
                        <a:avLst/>
                      </a:prstGeom>
                    </p:spPr>
                  </p:pic>
                </p:oleObj>
              </mc:Fallback>
            </mc:AlternateContent>
          </a:graphicData>
        </a:graphic>
      </p:graphicFrame>
      <p:sp>
        <p:nvSpPr>
          <p:cNvPr id="6" name="Rectangle 4"/>
          <p:cNvSpPr>
            <a:spLocks noChangeArrowheads="1"/>
          </p:cNvSpPr>
          <p:nvPr/>
        </p:nvSpPr>
        <p:spPr bwMode="auto">
          <a:xfrm>
            <a:off x="11430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177580495"/>
              </p:ext>
            </p:extLst>
          </p:nvPr>
        </p:nvGraphicFramePr>
        <p:xfrm>
          <a:off x="1003300" y="1904999"/>
          <a:ext cx="1130300" cy="1389713"/>
        </p:xfrm>
        <a:graphic>
          <a:graphicData uri="http://schemas.openxmlformats.org/presentationml/2006/ole">
            <mc:AlternateContent xmlns:mc="http://schemas.openxmlformats.org/markup-compatibility/2006">
              <mc:Choice xmlns:v="urn:schemas-microsoft-com:vml" Requires="v">
                <p:oleObj spid="_x0000_s34717" name="Equation" r:id="rId5" imgW="774360" imgH="952200" progId="Equation.DSMT4">
                  <p:embed/>
                </p:oleObj>
              </mc:Choice>
              <mc:Fallback>
                <p:oleObj name="Equation" r:id="rId5" imgW="774360" imgH="952200" progId="Equation.DSMT4">
                  <p:embed/>
                  <p:pic>
                    <p:nvPicPr>
                      <p:cNvPr id="0" name="Object 3"/>
                      <p:cNvPicPr>
                        <a:picLocks noChangeAspect="1" noChangeArrowheads="1"/>
                      </p:cNvPicPr>
                      <p:nvPr/>
                    </p:nvPicPr>
                    <p:blipFill>
                      <a:blip r:embed="rId6"/>
                      <a:srcRect/>
                      <a:stretch>
                        <a:fillRect/>
                      </a:stretch>
                    </p:blipFill>
                    <p:spPr bwMode="auto">
                      <a:xfrm>
                        <a:off x="1003300" y="1904999"/>
                        <a:ext cx="1130300" cy="1389713"/>
                      </a:xfrm>
                      <a:prstGeom prst="rect">
                        <a:avLst/>
                      </a:prstGeom>
                      <a:noFill/>
                    </p:spPr>
                  </p:pic>
                </p:oleObj>
              </mc:Fallback>
            </mc:AlternateContent>
          </a:graphicData>
        </a:graphic>
      </p:graphicFrame>
      <p:sp>
        <p:nvSpPr>
          <p:cNvPr id="8" name="Rectangle 7"/>
          <p:cNvSpPr/>
          <p:nvPr/>
        </p:nvSpPr>
        <p:spPr>
          <a:xfrm>
            <a:off x="2057400" y="2297668"/>
            <a:ext cx="2986715"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is the matrix of unknowns and</a:t>
            </a:r>
            <a:endParaRPr lang="en-US" dirty="0"/>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08885173"/>
              </p:ext>
            </p:extLst>
          </p:nvPr>
        </p:nvGraphicFramePr>
        <p:xfrm>
          <a:off x="1143000" y="3642373"/>
          <a:ext cx="992815" cy="1331222"/>
        </p:xfrm>
        <a:graphic>
          <a:graphicData uri="http://schemas.openxmlformats.org/presentationml/2006/ole">
            <mc:AlternateContent xmlns:mc="http://schemas.openxmlformats.org/markup-compatibility/2006">
              <mc:Choice xmlns:v="urn:schemas-microsoft-com:vml" Requires="v">
                <p:oleObj spid="_x0000_s34718" name="Equation" r:id="rId7" imgW="698400" imgH="939600" progId="Equation.DSMT4">
                  <p:embed/>
                </p:oleObj>
              </mc:Choice>
              <mc:Fallback>
                <p:oleObj name="Equation" r:id="rId7" imgW="698400" imgH="939600" progId="Equation.DSMT4">
                  <p:embed/>
                  <p:pic>
                    <p:nvPicPr>
                      <p:cNvPr id="0" name="Object 5"/>
                      <p:cNvPicPr>
                        <a:picLocks noChangeAspect="1" noChangeArrowheads="1"/>
                      </p:cNvPicPr>
                      <p:nvPr/>
                    </p:nvPicPr>
                    <p:blipFill>
                      <a:blip r:embed="rId8"/>
                      <a:srcRect/>
                      <a:stretch>
                        <a:fillRect/>
                      </a:stretch>
                    </p:blipFill>
                    <p:spPr bwMode="auto">
                      <a:xfrm>
                        <a:off x="1143000" y="3642373"/>
                        <a:ext cx="992815" cy="1331222"/>
                      </a:xfrm>
                      <a:prstGeom prst="rect">
                        <a:avLst/>
                      </a:prstGeom>
                      <a:noFill/>
                    </p:spPr>
                  </p:pic>
                </p:oleObj>
              </mc:Fallback>
            </mc:AlternateContent>
          </a:graphicData>
        </a:graphic>
      </p:graphicFrame>
      <p:sp>
        <p:nvSpPr>
          <p:cNvPr id="11" name="Rectangle 10"/>
          <p:cNvSpPr/>
          <p:nvPr/>
        </p:nvSpPr>
        <p:spPr>
          <a:xfrm>
            <a:off x="1981200" y="3925669"/>
            <a:ext cx="5105400" cy="369332"/>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is the 		null matrix of the system of equations (1)</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2" name="Rectangle 11"/>
          <p:cNvSpPr/>
          <p:nvPr/>
        </p:nvSpPr>
        <p:spPr>
          <a:xfrm>
            <a:off x="762000" y="5410200"/>
            <a:ext cx="4282115"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Note:1) The </a:t>
            </a:r>
            <a:r>
              <a:rPr lang="en-US" dirty="0">
                <a:latin typeface="Times New Roman" panose="02020603050405020304" pitchFamily="18" charset="0"/>
                <a:ea typeface="Times New Roman" panose="02020603050405020304" pitchFamily="18" charset="0"/>
                <a:cs typeface="Gautami" panose="020B0502040204020203" pitchFamily="34" charset="0"/>
              </a:rPr>
              <a:t>solution x</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 x</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 </a:t>
            </a:r>
            <a:r>
              <a:rPr lang="en-US" dirty="0" err="1">
                <a:latin typeface="Times New Roman" panose="02020603050405020304" pitchFamily="18" charset="0"/>
                <a:ea typeface="Times New Roman" panose="02020603050405020304" pitchFamily="18" charset="0"/>
                <a:cs typeface="Gautami" panose="020B0502040204020203" pitchFamily="34" charset="0"/>
              </a:rPr>
              <a:t>x</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 = 0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p:sp>
        <p:nvSpPr>
          <p:cNvPr id="13"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712910807"/>
              </p:ext>
            </p:extLst>
          </p:nvPr>
        </p:nvGraphicFramePr>
        <p:xfrm>
          <a:off x="5029200" y="5029200"/>
          <a:ext cx="1093787" cy="1218968"/>
        </p:xfrm>
        <a:graphic>
          <a:graphicData uri="http://schemas.openxmlformats.org/presentationml/2006/ole">
            <mc:AlternateContent xmlns:mc="http://schemas.openxmlformats.org/markup-compatibility/2006">
              <mc:Choice xmlns:v="urn:schemas-microsoft-com:vml" Requires="v">
                <p:oleObj spid="_x0000_s34719" name="Equation" r:id="rId9" imgW="838080" imgH="939600" progId="Equation.DSMT4">
                  <p:embed/>
                </p:oleObj>
              </mc:Choice>
              <mc:Fallback>
                <p:oleObj name="Equation" r:id="rId9" imgW="838080" imgH="939600" progId="Equation.DSMT4">
                  <p:embed/>
                  <p:pic>
                    <p:nvPicPr>
                      <p:cNvPr id="0" name="Object 10"/>
                      <p:cNvPicPr>
                        <a:picLocks noChangeAspect="1" noChangeArrowheads="1"/>
                      </p:cNvPicPr>
                      <p:nvPr/>
                    </p:nvPicPr>
                    <p:blipFill>
                      <a:blip r:embed="rId10"/>
                      <a:srcRect/>
                      <a:stretch>
                        <a:fillRect/>
                      </a:stretch>
                    </p:blipFill>
                    <p:spPr bwMode="auto">
                      <a:xfrm>
                        <a:off x="5029200" y="5029200"/>
                        <a:ext cx="1093787" cy="1218968"/>
                      </a:xfrm>
                      <a:prstGeom prst="rect">
                        <a:avLst/>
                      </a:prstGeom>
                      <a:noFill/>
                    </p:spPr>
                  </p:pic>
                </p:oleObj>
              </mc:Fallback>
            </mc:AlternateContent>
          </a:graphicData>
        </a:graphic>
      </p:graphicFrame>
    </p:spTree>
    <p:extLst>
      <p:ext uri="{BB962C8B-B14F-4D97-AF65-F5344CB8AC3E}">
        <p14:creationId xmlns:p14="http://schemas.microsoft.com/office/powerpoint/2010/main" val="326063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53</a:t>
            </a:fld>
            <a:endParaRPr lang="en-US"/>
          </a:p>
        </p:txBody>
      </p:sp>
      <p:sp>
        <p:nvSpPr>
          <p:cNvPr id="3" name="Rectangle 2"/>
          <p:cNvSpPr/>
          <p:nvPr/>
        </p:nvSpPr>
        <p:spPr>
          <a:xfrm>
            <a:off x="533400" y="457200"/>
            <a:ext cx="7162800" cy="923330"/>
          </a:xfrm>
          <a:prstGeom prst="rect">
            <a:avLst/>
          </a:prstGeom>
        </p:spPr>
        <p:txBody>
          <a:bodyPr wrap="square">
            <a:spAutoFit/>
          </a:bodyPr>
          <a:lstStyle/>
          <a:p>
            <a:pPr marL="1260475" marR="0" indent="-1260475" algn="just">
              <a:spcBef>
                <a:spcPts val="525"/>
              </a:spcBef>
              <a:spcAft>
                <a:spcPts val="525"/>
              </a:spcAft>
              <a:tabLst>
                <a:tab pos="361950" algn="l"/>
                <a:tab pos="630555" algn="l"/>
                <a:tab pos="1080135" algn="l"/>
                <a:tab pos="126047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is </a:t>
            </a:r>
            <a:r>
              <a:rPr lang="en-US" dirty="0">
                <a:latin typeface="Times New Roman" panose="02020603050405020304" pitchFamily="18" charset="0"/>
                <a:ea typeface="Times New Roman" panose="02020603050405020304" pitchFamily="18" charset="0"/>
                <a:cs typeface="Gautami" panose="020B0502040204020203" pitchFamily="34" charset="0"/>
              </a:rPr>
              <a:t>called a solution of (1) and it is said to be the trivial solution (zero solution) of the system of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h</a:t>
            </a:r>
            <a:r>
              <a:rPr lang="en-US" dirty="0">
                <a:latin typeface="Times New Roman" panose="02020603050405020304" pitchFamily="18" charset="0"/>
                <a:ea typeface="Times New Roman" panose="02020603050405020304" pitchFamily="18" charset="0"/>
                <a:cs typeface="Gautami" panose="020B0502040204020203" pitchFamily="34" charset="0"/>
              </a:rPr>
              <a:t>omogeneous equations AX = 0.</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304800" y="1676400"/>
            <a:ext cx="8077200" cy="369332"/>
          </a:xfrm>
          <a:prstGeom prst="rect">
            <a:avLst/>
          </a:prstGeom>
        </p:spPr>
        <p:txBody>
          <a:bodyPr wrap="square">
            <a:spAutoFit/>
          </a:bodyPr>
          <a:lstStyle/>
          <a:p>
            <a:pPr marL="1260475" marR="0" indent="-1260475" algn="just">
              <a:spcBef>
                <a:spcPts val="525"/>
              </a:spcBef>
              <a:spcAft>
                <a:spcPts val="525"/>
              </a:spcAft>
              <a:tabLst>
                <a:tab pos="361950" algn="l"/>
                <a:tab pos="630555" algn="l"/>
                <a:tab pos="1080135" algn="l"/>
                <a:tab pos="126047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2) 	Always the system of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h</a:t>
            </a:r>
            <a:r>
              <a:rPr lang="en-US" dirty="0">
                <a:latin typeface="Times New Roman" panose="02020603050405020304" pitchFamily="18" charset="0"/>
                <a:ea typeface="Times New Roman" panose="02020603050405020304" pitchFamily="18" charset="0"/>
                <a:cs typeface="Gautami" panose="020B0502040204020203" pitchFamily="34" charset="0"/>
              </a:rPr>
              <a:t>omogeneous equations consistent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it contains a solution.</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5" name="Rectangle 4"/>
          <p:cNvSpPr/>
          <p:nvPr/>
        </p:nvSpPr>
        <p:spPr>
          <a:xfrm>
            <a:off x="381000" y="2286000"/>
            <a:ext cx="7924800" cy="1200329"/>
          </a:xfrm>
          <a:prstGeom prst="rect">
            <a:avLst/>
          </a:prstGeom>
        </p:spPr>
        <p:txBody>
          <a:bodyPr wrap="square">
            <a:spAutoFit/>
          </a:bodyPr>
          <a:lstStyle/>
          <a:p>
            <a:pPr marL="1260475" marR="0" indent="-1260475" algn="just">
              <a:spcBef>
                <a:spcPts val="525"/>
              </a:spcBef>
              <a:spcAft>
                <a:spcPts val="525"/>
              </a:spcAft>
              <a:tabLst>
                <a:tab pos="361950" algn="l"/>
                <a:tab pos="630555" algn="l"/>
                <a:tab pos="1080135" algn="l"/>
                <a:tab pos="126047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3</a:t>
            </a:r>
            <a:r>
              <a:rPr lang="en-US" dirty="0">
                <a:latin typeface="Times New Roman" panose="02020603050405020304" pitchFamily="18" charset="0"/>
                <a:ea typeface="Times New Roman" panose="02020603050405020304" pitchFamily="18" charset="0"/>
                <a:cs typeface="Gautami" panose="020B0502040204020203" pitchFamily="34" charset="0"/>
              </a:rPr>
              <a:t>) Always a system of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h</a:t>
            </a:r>
            <a:r>
              <a:rPr lang="en-US" dirty="0">
                <a:latin typeface="Times New Roman" panose="02020603050405020304" pitchFamily="18" charset="0"/>
                <a:ea typeface="Times New Roman" panose="02020603050405020304" pitchFamily="18" charset="0"/>
                <a:cs typeface="Gautami" panose="020B0502040204020203" pitchFamily="34" charset="0"/>
              </a:rPr>
              <a:t>omogeneous linear equations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AX = 0 contains ‘n – r’ linearly independent solutions. Where r being the rank of the coefficient matrix A and n being the number of variables of the system.</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6" name="Rectangle 5"/>
          <p:cNvSpPr/>
          <p:nvPr/>
        </p:nvSpPr>
        <p:spPr>
          <a:xfrm>
            <a:off x="1752600" y="3581400"/>
            <a:ext cx="65532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4) The Trivial solution X = 0 is not linearly independent and it is a linearly dependent solution.</a:t>
            </a:r>
            <a:endParaRPr lang="en-US" dirty="0"/>
          </a:p>
        </p:txBody>
      </p:sp>
      <p:sp>
        <p:nvSpPr>
          <p:cNvPr id="7" name="Rectangle 6"/>
          <p:cNvSpPr/>
          <p:nvPr/>
        </p:nvSpPr>
        <p:spPr>
          <a:xfrm>
            <a:off x="609600" y="4421436"/>
            <a:ext cx="7467600" cy="1605568"/>
          </a:xfrm>
          <a:prstGeom prst="rect">
            <a:avLst/>
          </a:prstGeom>
        </p:spPr>
        <p:txBody>
          <a:bodyPr wrap="square">
            <a:spAutoFit/>
          </a:bodyPr>
          <a:lstStyle/>
          <a:p>
            <a:pPr marL="1260475" marR="0" indent="-1260475" algn="just">
              <a:spcBef>
                <a:spcPts val="525"/>
              </a:spcBef>
              <a:spcAft>
                <a:spcPts val="525"/>
              </a:spcAft>
              <a:tabLst>
                <a:tab pos="361950" algn="l"/>
                <a:tab pos="630555" algn="l"/>
                <a:tab pos="1080135" algn="l"/>
                <a:tab pos="1260475" algn="l"/>
              </a:tabLst>
            </a:pPr>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Nature of solutions of AX = 0</a:t>
            </a:r>
            <a:r>
              <a:rPr lang="en-US"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p>
          <a:p>
            <a:pPr marL="630555" marR="0" indent="-63055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Suppose we have m equation in n unknowns. Then the </a:t>
            </a:r>
            <a:r>
              <a:rPr lang="en-US" dirty="0" err="1">
                <a:latin typeface="Times New Roman" panose="02020603050405020304" pitchFamily="18" charset="0"/>
                <a:ea typeface="Times New Roman" panose="02020603050405020304" pitchFamily="18" charset="0"/>
                <a:cs typeface="Gautami" panose="020B0502040204020203" pitchFamily="34" charset="0"/>
              </a:rPr>
              <a:t>coeffici-ent</a:t>
            </a:r>
            <a:r>
              <a:rPr lang="en-US" dirty="0">
                <a:latin typeface="Times New Roman" panose="02020603050405020304" pitchFamily="18" charset="0"/>
                <a:ea typeface="Times New Roman" panose="02020603050405020304" pitchFamily="18" charset="0"/>
                <a:cs typeface="Gautami" panose="020B0502040204020203" pitchFamily="34" charset="0"/>
              </a:rPr>
              <a:t> matrix A will be of order m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n. Let r be the rank of the matrix A. obviously r cannot be greater than n (the number of </a:t>
            </a:r>
            <a:r>
              <a:rPr lang="en-US" spc="-20" dirty="0">
                <a:latin typeface="Times New Roman" panose="02020603050405020304" pitchFamily="18" charset="0"/>
                <a:ea typeface="Times New Roman" panose="02020603050405020304" pitchFamily="18" charset="0"/>
                <a:cs typeface="Gautami" panose="020B0502040204020203" pitchFamily="34" charset="0"/>
              </a:rPr>
              <a:t>columns of the matrix A). Therefore we have either r = n or r &lt; n.</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2689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54</a:t>
            </a:fld>
            <a:endParaRPr lang="en-US"/>
          </a:p>
        </p:txBody>
      </p:sp>
      <p:sp>
        <p:nvSpPr>
          <p:cNvPr id="3" name="Rectangle 2"/>
          <p:cNvSpPr/>
          <p:nvPr/>
        </p:nvSpPr>
        <p:spPr>
          <a:xfrm>
            <a:off x="457200" y="304800"/>
            <a:ext cx="7924800" cy="1200329"/>
          </a:xfrm>
          <a:prstGeom prst="rect">
            <a:avLst/>
          </a:prstGeom>
        </p:spPr>
        <p:txBody>
          <a:bodyPr wrap="square">
            <a:spAutoFit/>
          </a:bodyPr>
          <a:lstStyle/>
          <a:p>
            <a:pPr marL="1170305" marR="0" indent="-1170305" algn="just">
              <a:spcBef>
                <a:spcPts val="525"/>
              </a:spcBef>
              <a:spcAft>
                <a:spcPts val="525"/>
              </a:spcAft>
              <a:tabLst>
                <a:tab pos="361950" algn="l"/>
                <a:tab pos="630555" algn="l"/>
                <a:tab pos="723900" algn="l"/>
                <a:tab pos="1170305" algn="l"/>
              </a:tabLst>
            </a:pPr>
            <a:r>
              <a:rPr lang="en-US" b="1" dirty="0">
                <a:latin typeface="Times New Roman" panose="02020603050405020304" pitchFamily="18" charset="0"/>
                <a:ea typeface="Times New Roman" panose="02020603050405020304" pitchFamily="18" charset="0"/>
                <a:cs typeface="Gautami" panose="020B0502040204020203" pitchFamily="34" charset="0"/>
              </a:rPr>
              <a:t>Case 1</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	If r = n, then the given system of equations AX = 0 will have n – r = n – n = 0 linearly independent solutions. So in this case the given system possesses a linearly dependent solution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only a trivial solution [zero solution]</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533400" y="1676400"/>
            <a:ext cx="7848600" cy="1200329"/>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Gautami" panose="020B0502040204020203" pitchFamily="34" charset="0"/>
              </a:rPr>
              <a:t>Case 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    If </a:t>
            </a:r>
            <a:r>
              <a:rPr lang="en-US" dirty="0">
                <a:latin typeface="Times New Roman" panose="02020603050405020304" pitchFamily="18" charset="0"/>
                <a:ea typeface="Times New Roman" panose="02020603050405020304" pitchFamily="18" charset="0"/>
                <a:cs typeface="Gautami" panose="020B0502040204020203" pitchFamily="34" charset="0"/>
              </a:rPr>
              <a:t>r &lt; n, then the given system of equations AX = 0 contains ‘n – r’ linearly independent solutions. Any linear combination of these solutions will also be a solution of AX = 0. Thus in this case the given system AX = 0 contains an infinite number of solutions.</a:t>
            </a:r>
            <a:endParaRPr lang="en-US" dirty="0"/>
          </a:p>
        </p:txBody>
      </p:sp>
      <mc:AlternateContent xmlns:mc="http://schemas.openxmlformats.org/markup-compatibility/2006" xmlns:a14="http://schemas.microsoft.com/office/drawing/2010/main">
        <mc:Choice Requires="a14">
          <p:sp>
            <p:nvSpPr>
              <p:cNvPr id="11" name="Rectangle 10"/>
              <p:cNvSpPr/>
              <p:nvPr/>
            </p:nvSpPr>
            <p:spPr>
              <a:xfrm>
                <a:off x="533400" y="3105835"/>
                <a:ext cx="7772400" cy="1200329"/>
              </a:xfrm>
              <a:prstGeom prst="rect">
                <a:avLst/>
              </a:prstGeom>
            </p:spPr>
            <p:txBody>
              <a:bodyPr wrap="square">
                <a:spAutoFit/>
              </a:bodyPr>
              <a:lstStyle/>
              <a:p>
                <a:r>
                  <a:rPr lang="en-US" b="1" dirty="0" smtClean="0">
                    <a:latin typeface="Times New Roman" panose="02020603050405020304" pitchFamily="18" charset="0"/>
                    <a:ea typeface="Times New Roman" panose="02020603050405020304" pitchFamily="18" charset="0"/>
                    <a:cs typeface="Gautami" panose="020B0502040204020203" pitchFamily="34" charset="0"/>
                  </a:rPr>
                  <a:t>Case 3:	</a:t>
                </a:r>
                <a:r>
                  <a:rPr lang="en-US" dirty="0">
                    <a:latin typeface="Times New Roman" panose="02020603050405020304" pitchFamily="18" charset="0"/>
                    <a:ea typeface="Times New Roman" panose="02020603050405020304" pitchFamily="18" charset="0"/>
                    <a:cs typeface="Gautami" panose="020B0502040204020203" pitchFamily="34" charset="0"/>
                  </a:rPr>
                  <a:t>Suppose m &lt; n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the number of equations less than the number of </a:t>
                </a:r>
                <a:r>
                  <a:rPr lang="en-US" dirty="0" smtClean="0">
                    <a:latin typeface="Times New Roman" panose="02020603050405020304" pitchFamily="18" charset="0"/>
                    <a:ea typeface="Times New Roman" panose="02020603050405020304" pitchFamily="18" charset="0"/>
                    <a:cs typeface="Gautami" panose="020B0502040204020203" pitchFamily="34" charset="0"/>
                  </a:rPr>
                  <a:t>unknowns. Since r</a:t>
                </a:r>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t> m, </a:t>
                </a:r>
                <a:r>
                  <a:rPr lang="en-US" dirty="0"/>
                  <a:t>therefore r is definitely less than n.  Hence in this case the given system of equations must possess a non-zero solution. So that the number of solutions of the system AX = 0 will be infinite</a:t>
                </a:r>
                <a:r>
                  <a:rPr lang="en-US" dirty="0" smtClean="0"/>
                  <a:t>.</a:t>
                </a:r>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533400" y="3105835"/>
                <a:ext cx="7772400" cy="1200329"/>
              </a:xfrm>
              <a:prstGeom prst="rect">
                <a:avLst/>
              </a:prstGeom>
              <a:blipFill rotWithShape="0">
                <a:blip r:embed="rId2"/>
                <a:stretch>
                  <a:fillRect l="-706" t="-2538" r="-1098" b="-7107"/>
                </a:stretch>
              </a:blipFill>
            </p:spPr>
            <p:txBody>
              <a:bodyPr/>
              <a:lstStyle/>
              <a:p>
                <a:r>
                  <a:rPr lang="en-US">
                    <a:noFill/>
                  </a:rPr>
                  <a:t> </a:t>
                </a:r>
              </a:p>
            </p:txBody>
          </p:sp>
        </mc:Fallback>
      </mc:AlternateContent>
      <p:sp>
        <p:nvSpPr>
          <p:cNvPr id="18" name="Rectangle 17"/>
          <p:cNvSpPr/>
          <p:nvPr/>
        </p:nvSpPr>
        <p:spPr>
          <a:xfrm>
            <a:off x="457200" y="4355068"/>
            <a:ext cx="2119234" cy="369332"/>
          </a:xfrm>
          <a:prstGeom prst="rect">
            <a:avLst/>
          </a:prstGeom>
        </p:spPr>
        <p:txBody>
          <a:bodyPr wrap="none">
            <a:spAutoFit/>
          </a:bodyPr>
          <a:lstStyle/>
          <a:p>
            <a:r>
              <a:rPr lang="en-US" b="1" dirty="0">
                <a:solidFill>
                  <a:srgbClr val="00B050"/>
                </a:solidFill>
                <a:latin typeface="Times New Roman" panose="02020603050405020304" pitchFamily="18" charset="0"/>
                <a:ea typeface="Times New Roman" panose="02020603050405020304" pitchFamily="18" charset="0"/>
                <a:cs typeface="Gautami" panose="020B0502040204020203" pitchFamily="34" charset="0"/>
              </a:rPr>
              <a:t>Working procedure</a:t>
            </a:r>
            <a:endParaRPr lang="en-US" dirty="0">
              <a:solidFill>
                <a:srgbClr val="00B050"/>
              </a:solidFill>
            </a:endParaRPr>
          </a:p>
        </p:txBody>
      </p:sp>
      <p:sp>
        <p:nvSpPr>
          <p:cNvPr id="19" name="Rectangle 18"/>
          <p:cNvSpPr/>
          <p:nvPr/>
        </p:nvSpPr>
        <p:spPr>
          <a:xfrm>
            <a:off x="609600" y="4763869"/>
            <a:ext cx="7315200" cy="369332"/>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Gautami" panose="020B0502040204020203" pitchFamily="34" charset="0"/>
              </a:rPr>
              <a:t>Step 1:	</a:t>
            </a:r>
            <a:r>
              <a:rPr lang="en-US" dirty="0">
                <a:latin typeface="Times New Roman" panose="02020603050405020304" pitchFamily="18" charset="0"/>
                <a:ea typeface="Times New Roman" panose="02020603050405020304" pitchFamily="18" charset="0"/>
                <a:cs typeface="Gautami" panose="020B0502040204020203" pitchFamily="34" charset="0"/>
              </a:rPr>
              <a:t>First write the matrix equation of the given system of </a:t>
            </a:r>
            <a:r>
              <a:rPr lang="en-US" dirty="0" smtClean="0">
                <a:latin typeface="Times New Roman" panose="02020603050405020304" pitchFamily="18" charset="0"/>
                <a:ea typeface="Times New Roman" panose="02020603050405020304" pitchFamily="18" charset="0"/>
                <a:cs typeface="Gautami" panose="020B0502040204020203" pitchFamily="34" charset="0"/>
              </a:rPr>
              <a:t>equations.</a:t>
            </a:r>
            <a:endParaRPr lang="en-US" dirty="0"/>
          </a:p>
        </p:txBody>
      </p:sp>
      <p:sp>
        <p:nvSpPr>
          <p:cNvPr id="20" name="Rectangle 19"/>
          <p:cNvSpPr/>
          <p:nvPr/>
        </p:nvSpPr>
        <p:spPr>
          <a:xfrm>
            <a:off x="609600" y="5283875"/>
            <a:ext cx="7696200" cy="1200329"/>
          </a:xfrm>
          <a:prstGeom prst="rect">
            <a:avLst/>
          </a:prstGeom>
        </p:spPr>
        <p:txBody>
          <a:bodyPr wrap="square">
            <a:spAutoFit/>
          </a:bodyPr>
          <a:lstStyle/>
          <a:p>
            <a:pPr marL="1170305" marR="0" indent="-1170305" algn="just">
              <a:spcBef>
                <a:spcPts val="525"/>
              </a:spcBef>
              <a:spcAft>
                <a:spcPts val="525"/>
              </a:spcAft>
              <a:tabLst>
                <a:tab pos="361950" algn="l"/>
                <a:tab pos="630555" algn="l"/>
                <a:tab pos="723900" algn="l"/>
                <a:tab pos="1170305" algn="l"/>
              </a:tabLst>
            </a:pPr>
            <a:r>
              <a:rPr lang="en-US" b="1" dirty="0">
                <a:latin typeface="Times New Roman" panose="02020603050405020304" pitchFamily="18" charset="0"/>
                <a:ea typeface="Times New Roman" panose="02020603050405020304" pitchFamily="18" charset="0"/>
                <a:cs typeface="Gautami" panose="020B0502040204020203" pitchFamily="34" charset="0"/>
              </a:rPr>
              <a:t>Step 2:	</a:t>
            </a:r>
            <a:r>
              <a:rPr lang="en-US" b="1"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Reduce </a:t>
            </a:r>
            <a:r>
              <a:rPr lang="en-US" dirty="0">
                <a:latin typeface="Times New Roman" panose="02020603050405020304" pitchFamily="18" charset="0"/>
                <a:ea typeface="Times New Roman" panose="02020603050405020304" pitchFamily="18" charset="0"/>
                <a:cs typeface="Gautami" panose="020B0502040204020203" pitchFamily="34" charset="0"/>
              </a:rPr>
              <a:t>the coefficient matrix A to Echelon form and determine the rank of A. Let r be the rank of the coefficient matrix A of order m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n and n be the number of variables or unknowns of the given system of equation A X = 0.</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422499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8" grpId="0"/>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55</a:t>
            </a:fld>
            <a:endParaRPr lang="en-US"/>
          </a:p>
        </p:txBody>
      </p:sp>
      <p:sp>
        <p:nvSpPr>
          <p:cNvPr id="3" name="Rectangle 2"/>
          <p:cNvSpPr/>
          <p:nvPr/>
        </p:nvSpPr>
        <p:spPr>
          <a:xfrm>
            <a:off x="304800" y="228600"/>
            <a:ext cx="5486400" cy="369332"/>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Gautami" panose="020B0502040204020203" pitchFamily="34" charset="0"/>
              </a:rPr>
              <a:t>Step 3:	</a:t>
            </a:r>
            <a:r>
              <a:rPr lang="en-US" dirty="0">
                <a:latin typeface="Times New Roman" panose="02020603050405020304" pitchFamily="18" charset="0"/>
                <a:ea typeface="Times New Roman" panose="02020603050405020304" pitchFamily="18" charset="0"/>
                <a:cs typeface="Gautami" panose="020B0502040204020203" pitchFamily="34" charset="0"/>
              </a:rPr>
              <a:t>Now we have to verity the following cases</a:t>
            </a:r>
            <a:endParaRPr lang="en-US" dirty="0"/>
          </a:p>
        </p:txBody>
      </p:sp>
      <p:sp>
        <p:nvSpPr>
          <p:cNvPr id="7" name="Rectangle 6"/>
          <p:cNvSpPr/>
          <p:nvPr/>
        </p:nvSpPr>
        <p:spPr>
          <a:xfrm>
            <a:off x="609600" y="762000"/>
            <a:ext cx="77724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If r = n, then the given system of </a:t>
            </a:r>
            <a:r>
              <a:rPr lang="en-US" dirty="0" smtClean="0">
                <a:latin typeface="Times New Roman" panose="02020603050405020304" pitchFamily="18" charset="0"/>
                <a:ea typeface="Times New Roman" panose="02020603050405020304" pitchFamily="18" charset="0"/>
                <a:cs typeface="Gautami" panose="020B0502040204020203" pitchFamily="34" charset="0"/>
              </a:rPr>
              <a:t>equations AX </a:t>
            </a:r>
            <a:r>
              <a:rPr lang="en-US" dirty="0">
                <a:latin typeface="Times New Roman" panose="02020603050405020304" pitchFamily="18" charset="0"/>
                <a:ea typeface="Times New Roman" panose="02020603050405020304" pitchFamily="18" charset="0"/>
                <a:cs typeface="Gautami" panose="020B0502040204020203" pitchFamily="34" charset="0"/>
              </a:rPr>
              <a:t>= 0 possesses only a trivial solution (zero solution)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x</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 x</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a:t>
            </a:r>
            <a:r>
              <a:rPr lang="en-US" dirty="0" err="1">
                <a:latin typeface="Times New Roman" panose="02020603050405020304" pitchFamily="18" charset="0"/>
                <a:ea typeface="Times New Roman" panose="02020603050405020304" pitchFamily="18" charset="0"/>
                <a:cs typeface="Gautami" panose="020B0502040204020203" pitchFamily="34" charset="0"/>
              </a:rPr>
              <a:t>x</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n</a:t>
            </a:r>
            <a:r>
              <a:rPr lang="en-US" dirty="0">
                <a:latin typeface="Times New Roman" panose="02020603050405020304" pitchFamily="18" charset="0"/>
                <a:ea typeface="Times New Roman" panose="02020603050405020304" pitchFamily="18" charset="0"/>
                <a:cs typeface="Gautami" panose="020B0502040204020203" pitchFamily="34" charset="0"/>
              </a:rPr>
              <a:t> = 0 or X = 0.</a:t>
            </a:r>
            <a:endParaRPr lang="en-US" dirty="0"/>
          </a:p>
        </p:txBody>
      </p:sp>
      <p:sp>
        <p:nvSpPr>
          <p:cNvPr id="8" name="Rectangle 7"/>
          <p:cNvSpPr/>
          <p:nvPr/>
        </p:nvSpPr>
        <p:spPr>
          <a:xfrm>
            <a:off x="609600" y="1633478"/>
            <a:ext cx="7620000" cy="1477328"/>
          </a:xfrm>
          <a:prstGeom prst="rect">
            <a:avLst/>
          </a:prstGeom>
        </p:spPr>
        <p:txBody>
          <a:bodyPr wrap="square">
            <a:spAutoFit/>
          </a:bodyPr>
          <a:lstStyle/>
          <a:p>
            <a:pPr marL="1440180" marR="0" indent="-1440180" algn="just">
              <a:spcBef>
                <a:spcPts val="100"/>
              </a:spcBef>
              <a:spcAft>
                <a:spcPts val="100"/>
              </a:spcAft>
              <a:tabLst>
                <a:tab pos="361950" algn="l"/>
                <a:tab pos="630555" algn="l"/>
                <a:tab pos="723900" algn="l"/>
                <a:tab pos="1170305" algn="l"/>
                <a:tab pos="1440180"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(ii)	</a:t>
            </a:r>
            <a:r>
              <a:rPr lang="en-US" dirty="0" smtClean="0">
                <a:latin typeface="Times New Roman" panose="02020603050405020304" pitchFamily="18" charset="0"/>
                <a:ea typeface="Times New Roman" panose="02020603050405020304" pitchFamily="18" charset="0"/>
                <a:cs typeface="Gautami" panose="020B0502040204020203" pitchFamily="34" charset="0"/>
              </a:rPr>
              <a:t>                   If </a:t>
            </a:r>
            <a:r>
              <a:rPr lang="en-US" dirty="0">
                <a:latin typeface="Times New Roman" panose="02020603050405020304" pitchFamily="18" charset="0"/>
                <a:ea typeface="Times New Roman" panose="02020603050405020304" pitchFamily="18" charset="0"/>
                <a:cs typeface="Gautami" panose="020B0502040204020203" pitchFamily="34" charset="0"/>
              </a:rPr>
              <a:t>r &lt; n, then the given system of equations possesses an infinite number of solutions. Of these solutions, (n– r) solutions are linearly independent and the remaining are depending upon them. So, we have to assign arbitrary values for (n–r) variables, and the remaining variables are depending upon them.</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685800" y="3244334"/>
                <a:ext cx="7766293" cy="646331"/>
              </a:xfrm>
              <a:prstGeom prst="rect">
                <a:avLst/>
              </a:prstGeom>
            </p:spPr>
            <p:txBody>
              <a:bodyPr wrap="none">
                <a:spAutoFit/>
              </a:bodyPr>
              <a:lstStyle/>
              <a:p>
                <a:pPr marL="400050" indent="-400050">
                  <a:buAutoNum type="romanLcParenBoth" startAt="3"/>
                </a:pPr>
                <a:r>
                  <a:rPr lang="en-US" dirty="0" smtClean="0">
                    <a:latin typeface="Times New Roman" panose="02020603050405020304" pitchFamily="18" charset="0"/>
                    <a:ea typeface="Times New Roman" panose="02020603050405020304" pitchFamily="18" charset="0"/>
                    <a:cs typeface="Gautami" panose="020B0502040204020203" pitchFamily="34" charset="0"/>
                  </a:rPr>
                  <a:t>            If </a:t>
                </a:r>
                <a:r>
                  <a:rPr lang="en-US" dirty="0">
                    <a:latin typeface="Times New Roman" panose="02020603050405020304" pitchFamily="18" charset="0"/>
                    <a:ea typeface="Times New Roman" panose="02020603050405020304" pitchFamily="18" charset="0"/>
                    <a:cs typeface="Gautami" panose="020B0502040204020203" pitchFamily="34" charset="0"/>
                  </a:rPr>
                  <a:t>m &lt; n, then since r </a:t>
                </a:r>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t> m&lt;n, </a:t>
                </a:r>
                <a:r>
                  <a:rPr lang="en-US" dirty="0"/>
                  <a:t>here also the given system possesses an </a:t>
                </a:r>
                <a:endParaRPr lang="en-US" dirty="0" smtClean="0"/>
              </a:p>
              <a:p>
                <a:r>
                  <a:rPr lang="en-US" dirty="0"/>
                  <a:t> </a:t>
                </a:r>
                <a:r>
                  <a:rPr lang="en-US" dirty="0" smtClean="0"/>
                  <a:t>                   infinite </a:t>
                </a:r>
                <a:r>
                  <a:rPr lang="en-US" dirty="0"/>
                  <a:t>number of solutions.</a:t>
                </a:r>
              </a:p>
            </p:txBody>
          </p:sp>
        </mc:Choice>
        <mc:Fallback xmlns="">
          <p:sp>
            <p:nvSpPr>
              <p:cNvPr id="12" name="Rectangle 11"/>
              <p:cNvSpPr>
                <a:spLocks noRot="1" noChangeAspect="1" noMove="1" noResize="1" noEditPoints="1" noAdjustHandles="1" noChangeArrowheads="1" noChangeShapeType="1" noTextEdit="1"/>
              </p:cNvSpPr>
              <p:nvPr/>
            </p:nvSpPr>
            <p:spPr>
              <a:xfrm>
                <a:off x="685800" y="3244334"/>
                <a:ext cx="7766293" cy="646331"/>
              </a:xfrm>
              <a:prstGeom prst="rect">
                <a:avLst/>
              </a:prstGeom>
              <a:blipFill rotWithShape="0">
                <a:blip r:embed="rId2"/>
                <a:stretch>
                  <a:fillRect l="-550" t="-5660" r="-471"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4038600"/>
                <a:ext cx="7620000" cy="646331"/>
              </a:xfrm>
              <a:prstGeom prst="rect">
                <a:avLst/>
              </a:prstGeom>
            </p:spPr>
            <p:txBody>
              <a:bodyPr wrap="square">
                <a:spAutoFit/>
              </a:bodyPr>
              <a:lstStyle/>
              <a:p>
                <a:r>
                  <a:rPr lang="en-US" b="1" dirty="0" smtClean="0">
                    <a:latin typeface="Times New Roman" panose="02020603050405020304" pitchFamily="18" charset="0"/>
                    <a:ea typeface="Times New Roman" panose="02020603050405020304" pitchFamily="18" charset="0"/>
                    <a:cs typeface="Gautami" panose="020B0502040204020203" pitchFamily="34" charset="0"/>
                  </a:rPr>
                  <a:t>Note</a:t>
                </a:r>
                <a:r>
                  <a:rPr lang="en-US" dirty="0" smtClean="0">
                    <a:latin typeface="Times New Roman" panose="02020603050405020304" pitchFamily="18" charset="0"/>
                    <a:ea typeface="Times New Roman" panose="02020603050405020304" pitchFamily="18" charset="0"/>
                    <a:cs typeface="Gautami" panose="020B0502040204020203" pitchFamily="34" charset="0"/>
                  </a:rPr>
                  <a:t>:  1.   If </a:t>
                </a:r>
                <a:r>
                  <a:rPr lang="en-US" dirty="0">
                    <a:latin typeface="Times New Roman" panose="02020603050405020304" pitchFamily="18" charset="0"/>
                    <a:ea typeface="Times New Roman" panose="02020603050405020304" pitchFamily="18" charset="0"/>
                    <a:cs typeface="Gautami" panose="020B0502040204020203" pitchFamily="34" charset="0"/>
                  </a:rPr>
                  <a:t>A is a non-singular matrix </a:t>
                </a:r>
                <a:r>
                  <a:rPr lang="en-US" dirty="0" err="1" smtClean="0">
                    <a:latin typeface="Times New Roman" panose="02020603050405020304" pitchFamily="18" charset="0"/>
                    <a:ea typeface="Times New Roman" panose="02020603050405020304" pitchFamily="18" charset="0"/>
                    <a:cs typeface="Gautami" panose="020B0502040204020203" pitchFamily="34" charset="0"/>
                  </a:rPr>
                  <a:t>i.e</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14:m>
                  <m:oMath xmlns:m="http://schemas.openxmlformats.org/officeDocument/2006/math">
                    <m:d>
                      <m:dPr>
                        <m:begChr m:val="|"/>
                        <m:endChr m:val="|"/>
                        <m:ctrlPr>
                          <a:rPr lang="en-US" i="1" smtClean="0">
                            <a:latin typeface="Cambria Math" panose="02040503050406030204" pitchFamily="18" charset="0"/>
                            <a:cs typeface="Gautami" panose="020B0502040204020203" pitchFamily="34" charset="0"/>
                          </a:rPr>
                        </m:ctrlPr>
                      </m:dPr>
                      <m:e>
                        <m:r>
                          <a:rPr lang="en-US" b="0" i="1" smtClean="0">
                            <a:latin typeface="Cambria Math" panose="02040503050406030204" pitchFamily="18" charset="0"/>
                            <a:cs typeface="Gautami" panose="020B0502040204020203" pitchFamily="34" charset="0"/>
                          </a:rPr>
                          <m:t>𝐴</m:t>
                        </m:r>
                      </m:e>
                    </m:d>
                    <m:r>
                      <a:rPr lang="en-US" b="0" i="1" smtClean="0">
                        <a:latin typeface="Cambria Math" panose="02040503050406030204" pitchFamily="18" charset="0"/>
                        <a:ea typeface="Cambria Math" panose="02040503050406030204" pitchFamily="18" charset="0"/>
                        <a:cs typeface="Gautami" panose="020B0502040204020203" pitchFamily="34" charset="0"/>
                      </a:rPr>
                      <m:t>≠0</m:t>
                    </m:r>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t>then the linear system AX=0 has only a trivial solution (zero solution)</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609600" y="4038600"/>
                <a:ext cx="7620000" cy="646331"/>
              </a:xfrm>
              <a:prstGeom prst="rect">
                <a:avLst/>
              </a:prstGeom>
              <a:blipFill rotWithShape="0">
                <a:blip r:embed="rId3"/>
                <a:stretch>
                  <a:fillRect l="-640" t="-6604"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219200" y="4736068"/>
                <a:ext cx="7162800" cy="1200329"/>
              </a:xfrm>
              <a:prstGeom prst="rect">
                <a:avLst/>
              </a:prstGeom>
            </p:spPr>
            <p:txBody>
              <a:bodyPr wrap="square">
                <a:spAutoFit/>
              </a:bodyPr>
              <a:lstStyle/>
              <a:p>
                <a:pPr marL="342900" indent="-342900">
                  <a:buAutoNum type="arabicPeriod" startAt="2"/>
                </a:pPr>
                <a:r>
                  <a:rPr lang="en-US" dirty="0" smtClean="0">
                    <a:latin typeface="Times New Roman" panose="02020603050405020304" pitchFamily="18" charset="0"/>
                    <a:ea typeface="Times New Roman" panose="02020603050405020304" pitchFamily="18" charset="0"/>
                    <a:cs typeface="Gautami" panose="020B0502040204020203" pitchFamily="34" charset="0"/>
                  </a:rPr>
                  <a:t>If </a:t>
                </a:r>
                <a:r>
                  <a:rPr lang="en-US" dirty="0">
                    <a:latin typeface="Times New Roman" panose="02020603050405020304" pitchFamily="18" charset="0"/>
                    <a:ea typeface="Times New Roman" panose="02020603050405020304" pitchFamily="18" charset="0"/>
                    <a:cs typeface="Gautami" panose="020B0502040204020203" pitchFamily="34" charset="0"/>
                  </a:rPr>
                  <a:t>A is a singular matrix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a:t>
                </a:r>
                <a14:m>
                  <m:oMath xmlns:m="http://schemas.openxmlformats.org/officeDocument/2006/math">
                    <m:d>
                      <m:dPr>
                        <m:begChr m:val="|"/>
                        <m:endChr m:val="|"/>
                        <m:ctrlPr>
                          <a:rPr lang="en-US" i="1">
                            <a:latin typeface="Cambria Math" panose="02040503050406030204" pitchFamily="18" charset="0"/>
                            <a:cs typeface="Gautami" panose="020B0502040204020203" pitchFamily="34" charset="0"/>
                          </a:rPr>
                        </m:ctrlPr>
                      </m:dPr>
                      <m:e>
                        <m:r>
                          <a:rPr lang="en-US" i="1">
                            <a:latin typeface="Cambria Math" panose="02040503050406030204" pitchFamily="18" charset="0"/>
                            <a:cs typeface="Gautami" panose="020B0502040204020203" pitchFamily="34" charset="0"/>
                          </a:rPr>
                          <m:t>𝐴</m:t>
                        </m:r>
                      </m:e>
                    </m:d>
                    <m:r>
                      <a:rPr lang="en-US" i="1">
                        <a:latin typeface="Cambria Math" panose="02040503050406030204" pitchFamily="18" charset="0"/>
                        <a:cs typeface="Gautami" panose="020B0502040204020203" pitchFamily="34" charset="0"/>
                      </a:rPr>
                      <m:t>=</m:t>
                    </m:r>
                    <m:r>
                      <a:rPr lang="en-US" i="1">
                        <a:latin typeface="Cambria Math" panose="02040503050406030204" pitchFamily="18" charset="0"/>
                        <a:ea typeface="Cambria Math" panose="02040503050406030204" pitchFamily="18" charset="0"/>
                        <a:cs typeface="Gautami" panose="020B0502040204020203" pitchFamily="34" charset="0"/>
                      </a:rPr>
                      <m:t>0</m:t>
                    </m:r>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t>then the liner system AX = 0 </a:t>
                </a:r>
                <a:r>
                  <a:rPr lang="en-US" dirty="0" smtClean="0"/>
                  <a:t>contains a </a:t>
                </a:r>
                <a:r>
                  <a:rPr lang="en-US" dirty="0"/>
                  <a:t>non– zero solution </a:t>
                </a:r>
                <a:r>
                  <a:rPr lang="en-US" dirty="0" err="1"/>
                  <a:t>i.e</a:t>
                </a:r>
                <a:r>
                  <a:rPr lang="en-US" dirty="0"/>
                  <a:t> we get on infinite number of solutions.</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219200" y="4736068"/>
                <a:ext cx="7162800" cy="1200329"/>
              </a:xfrm>
              <a:prstGeom prst="rect">
                <a:avLst/>
              </a:prstGeom>
              <a:blipFill rotWithShape="0">
                <a:blip r:embed="rId4"/>
                <a:stretch>
                  <a:fillRect l="-511" t="-3553"/>
                </a:stretch>
              </a:blipFill>
            </p:spPr>
            <p:txBody>
              <a:bodyPr/>
              <a:lstStyle/>
              <a:p>
                <a:r>
                  <a:rPr lang="en-US">
                    <a:noFill/>
                  </a:rPr>
                  <a:t> </a:t>
                </a:r>
              </a:p>
            </p:txBody>
          </p:sp>
        </mc:Fallback>
      </mc:AlternateContent>
    </p:spTree>
    <p:extLst>
      <p:ext uri="{BB962C8B-B14F-4D97-AF65-F5344CB8AC3E}">
        <p14:creationId xmlns:p14="http://schemas.microsoft.com/office/powerpoint/2010/main" val="39802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3"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56</a:t>
            </a:fld>
            <a:endParaRPr lang="en-US"/>
          </a:p>
        </p:txBody>
      </p:sp>
      <p:sp>
        <p:nvSpPr>
          <p:cNvPr id="3" name="Rectangle 2"/>
          <p:cNvSpPr/>
          <p:nvPr/>
        </p:nvSpPr>
        <p:spPr>
          <a:xfrm>
            <a:off x="762000" y="392668"/>
            <a:ext cx="1858201" cy="369332"/>
          </a:xfrm>
          <a:prstGeom prst="rect">
            <a:avLst/>
          </a:prstGeom>
        </p:spPr>
        <p:txBody>
          <a:bodyPr wrap="none">
            <a:spAutoFit/>
          </a:bodyPr>
          <a:lstStyle/>
          <a:p>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Solved Examples</a:t>
            </a:r>
            <a:endParaRPr lang="en-US" dirty="0"/>
          </a:p>
        </p:txBody>
      </p:sp>
      <p:sp>
        <p:nvSpPr>
          <p:cNvPr id="4" name="Rectangle 3"/>
          <p:cNvSpPr/>
          <p:nvPr/>
        </p:nvSpPr>
        <p:spPr>
          <a:xfrm>
            <a:off x="838200" y="914400"/>
            <a:ext cx="4572000" cy="1579920"/>
          </a:xfrm>
          <a:prstGeom prst="rect">
            <a:avLst/>
          </a:prstGeom>
        </p:spPr>
        <p:txBody>
          <a:bodyPr>
            <a:spAutoFit/>
          </a:bodyPr>
          <a:lstStyle/>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Ex.1.	Solve completely the system equations</a:t>
            </a:r>
          </a:p>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x + y – 3z + 2w = 0	</a:t>
            </a:r>
          </a:p>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2x – y + 2z – 3w = 0</a:t>
            </a:r>
          </a:p>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3x – 2y + z – 4w = 0</a:t>
            </a:r>
          </a:p>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 4x + y – 3z + w = 0</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5" name="Rectangle 4"/>
          <p:cNvSpPr/>
          <p:nvPr/>
        </p:nvSpPr>
        <p:spPr>
          <a:xfrm>
            <a:off x="762000" y="2590800"/>
            <a:ext cx="7162800" cy="369332"/>
          </a:xfrm>
          <a:prstGeom prst="rect">
            <a:avLst/>
          </a:prstGeom>
        </p:spPr>
        <p:txBody>
          <a:bodyPr wrap="square">
            <a:spAutoFit/>
          </a:bodyPr>
          <a:lstStyle/>
          <a:p>
            <a:pPr marL="360045" marR="0" indent="-360045" algn="just">
              <a:spcBef>
                <a:spcPts val="100"/>
              </a:spcBef>
              <a:spcAft>
                <a:spcPts val="100"/>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	</a:t>
            </a:r>
            <a:r>
              <a:rPr lang="en-US" dirty="0">
                <a:latin typeface="Times New Roman" panose="02020603050405020304" pitchFamily="18" charset="0"/>
                <a:ea typeface="Times New Roman" panose="02020603050405020304" pitchFamily="18" charset="0"/>
                <a:cs typeface="Gautami" panose="020B0502040204020203" pitchFamily="34" charset="0"/>
              </a:rPr>
              <a:t>The matrix equation of the given system of equations is AX = 0</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90862380"/>
              </p:ext>
            </p:extLst>
          </p:nvPr>
        </p:nvGraphicFramePr>
        <p:xfrm>
          <a:off x="1295400" y="3124200"/>
          <a:ext cx="7076958" cy="1198920"/>
        </p:xfrm>
        <a:graphic>
          <a:graphicData uri="http://schemas.openxmlformats.org/presentationml/2006/ole">
            <mc:AlternateContent xmlns:mc="http://schemas.openxmlformats.org/markup-compatibility/2006">
              <mc:Choice xmlns:v="urn:schemas-microsoft-com:vml" Requires="v">
                <p:oleObj spid="_x0000_s38334" name="Equation" r:id="rId3" imgW="5397480" imgH="914400" progId="Equation.DSMT4">
                  <p:embed/>
                </p:oleObj>
              </mc:Choice>
              <mc:Fallback>
                <p:oleObj name="Equation" r:id="rId3" imgW="5397480" imgH="914400" progId="Equation.DSMT4">
                  <p:embed/>
                  <p:pic>
                    <p:nvPicPr>
                      <p:cNvPr id="0" name=""/>
                      <p:cNvPicPr/>
                      <p:nvPr/>
                    </p:nvPicPr>
                    <p:blipFill>
                      <a:blip r:embed="rId4"/>
                      <a:stretch>
                        <a:fillRect/>
                      </a:stretch>
                    </p:blipFill>
                    <p:spPr>
                      <a:xfrm>
                        <a:off x="1295400" y="3124200"/>
                        <a:ext cx="7076958" cy="119892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69865374"/>
              </p:ext>
            </p:extLst>
          </p:nvPr>
        </p:nvGraphicFramePr>
        <p:xfrm>
          <a:off x="2514600" y="4495800"/>
          <a:ext cx="914400" cy="1463040"/>
        </p:xfrm>
        <a:graphic>
          <a:graphicData uri="http://schemas.openxmlformats.org/presentationml/2006/ole">
            <mc:AlternateContent xmlns:mc="http://schemas.openxmlformats.org/markup-compatibility/2006">
              <mc:Choice xmlns:v="urn:schemas-microsoft-com:vml" Requires="v">
                <p:oleObj spid="_x0000_s38335" name="Equation" r:id="rId5" imgW="571320" imgH="914400" progId="Equation.DSMT4">
                  <p:embed/>
                </p:oleObj>
              </mc:Choice>
              <mc:Fallback>
                <p:oleObj name="Equation" r:id="rId5" imgW="571320" imgH="914400" progId="Equation.DSMT4">
                  <p:embed/>
                  <p:pic>
                    <p:nvPicPr>
                      <p:cNvPr id="0" name=""/>
                      <p:cNvPicPr/>
                      <p:nvPr/>
                    </p:nvPicPr>
                    <p:blipFill>
                      <a:blip r:embed="rId6"/>
                      <a:stretch>
                        <a:fillRect/>
                      </a:stretch>
                    </p:blipFill>
                    <p:spPr>
                      <a:xfrm>
                        <a:off x="2514600" y="4495800"/>
                        <a:ext cx="914400" cy="1463040"/>
                      </a:xfrm>
                      <a:prstGeom prst="rect">
                        <a:avLst/>
                      </a:prstGeom>
                    </p:spPr>
                  </p:pic>
                </p:oleObj>
              </mc:Fallback>
            </mc:AlternateContent>
          </a:graphicData>
        </a:graphic>
      </p:graphicFrame>
    </p:spTree>
    <p:extLst>
      <p:ext uri="{BB962C8B-B14F-4D97-AF65-F5344CB8AC3E}">
        <p14:creationId xmlns:p14="http://schemas.microsoft.com/office/powerpoint/2010/main" val="278633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57</a:t>
            </a:fld>
            <a:endParaRPr lang="en-US"/>
          </a:p>
        </p:txBody>
      </p:sp>
      <p:sp>
        <p:nvSpPr>
          <p:cNvPr id="3" name="Rectangle 2"/>
          <p:cNvSpPr/>
          <p:nvPr/>
        </p:nvSpPr>
        <p:spPr>
          <a:xfrm>
            <a:off x="533400" y="381000"/>
            <a:ext cx="7467600" cy="646331"/>
          </a:xfrm>
          <a:prstGeom prst="rect">
            <a:avLst/>
          </a:prstGeom>
        </p:spPr>
        <p:txBody>
          <a:bodyPr wrap="square">
            <a:spAutoFit/>
          </a:bodyPr>
          <a:lstStyle/>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Now we have to reduce the coefficient matrix A to Echelon form by applying E – row transformations only and determine the rank of A.</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762000" y="1295400"/>
            <a:ext cx="7315200" cy="369332"/>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+ 4R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5" name="Rectangle 4"/>
          <p:cNvSpPr/>
          <p:nvPr/>
        </p:nvSpPr>
        <p:spPr>
          <a:xfrm>
            <a:off x="1693248" y="22976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6" name="Rectangle 5"/>
          <p:cNvSpPr/>
          <p:nvPr/>
        </p:nvSpPr>
        <p:spPr>
          <a:xfrm>
            <a:off x="1464648" y="35930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7" name="Rectangle 6"/>
          <p:cNvSpPr/>
          <p:nvPr/>
        </p:nvSpPr>
        <p:spPr>
          <a:xfrm>
            <a:off x="1464648" y="53456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884078788"/>
              </p:ext>
            </p:extLst>
          </p:nvPr>
        </p:nvGraphicFramePr>
        <p:xfrm>
          <a:off x="2209800" y="1865530"/>
          <a:ext cx="1676400" cy="1174704"/>
        </p:xfrm>
        <a:graphic>
          <a:graphicData uri="http://schemas.openxmlformats.org/presentationml/2006/ole">
            <mc:AlternateContent xmlns:mc="http://schemas.openxmlformats.org/markup-compatibility/2006">
              <mc:Choice xmlns:v="urn:schemas-microsoft-com:vml" Requires="v">
                <p:oleObj spid="_x0000_s37535" name="Equation" r:id="rId3" imgW="1308100" imgH="914400" progId="Equation.DSMT4">
                  <p:embed/>
                </p:oleObj>
              </mc:Choice>
              <mc:Fallback>
                <p:oleObj name="Equation" r:id="rId3" imgW="13081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865530"/>
                        <a:ext cx="1676400" cy="1174704"/>
                      </a:xfrm>
                      <a:prstGeom prst="rect">
                        <a:avLst/>
                      </a:prstGeom>
                      <a:noFill/>
                    </p:spPr>
                  </p:pic>
                </p:oleObj>
              </mc:Fallback>
            </mc:AlternateContent>
          </a:graphicData>
        </a:graphic>
      </p:graphicFrame>
      <p:sp>
        <p:nvSpPr>
          <p:cNvPr id="10" name="Rectangle 9"/>
          <p:cNvSpPr/>
          <p:nvPr/>
        </p:nvSpPr>
        <p:spPr>
          <a:xfrm>
            <a:off x="4267200" y="1981200"/>
            <a:ext cx="35814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5R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smtClean="0">
                <a:latin typeface="Times New Roman" panose="02020603050405020304" pitchFamily="18" charset="0"/>
                <a:ea typeface="Times New Roman" panose="02020603050405020304" pitchFamily="18" charset="0"/>
                <a:cs typeface="Gautami" panose="020B0502040204020203" pitchFamily="34" charset="0"/>
              </a:rPr>
              <a:t>;</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+ 5R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1"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754493893"/>
              </p:ext>
            </p:extLst>
          </p:nvPr>
        </p:nvGraphicFramePr>
        <p:xfrm>
          <a:off x="2209800" y="3320533"/>
          <a:ext cx="1828800" cy="1340189"/>
        </p:xfrm>
        <a:graphic>
          <a:graphicData uri="http://schemas.openxmlformats.org/presentationml/2006/ole">
            <mc:AlternateContent xmlns:mc="http://schemas.openxmlformats.org/markup-compatibility/2006">
              <mc:Choice xmlns:v="urn:schemas-microsoft-com:vml" Requires="v">
                <p:oleObj spid="_x0000_s37536" name="Equation" r:id="rId5" imgW="1244600" imgH="914400" progId="Equation.DSMT4">
                  <p:embed/>
                </p:oleObj>
              </mc:Choice>
              <mc:Fallback>
                <p:oleObj name="Equation" r:id="rId5" imgW="1244600" imgH="9144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320533"/>
                        <a:ext cx="1828800" cy="1340189"/>
                      </a:xfrm>
                      <a:prstGeom prst="rect">
                        <a:avLst/>
                      </a:prstGeom>
                      <a:noFill/>
                    </p:spPr>
                  </p:pic>
                </p:oleObj>
              </mc:Fallback>
            </mc:AlternateContent>
          </a:graphicData>
        </a:graphic>
      </p:graphicFrame>
      <p:sp>
        <p:nvSpPr>
          <p:cNvPr id="13" name="Rectangle 12"/>
          <p:cNvSpPr/>
          <p:nvPr/>
        </p:nvSpPr>
        <p:spPr>
          <a:xfrm>
            <a:off x="4321558" y="3516868"/>
            <a:ext cx="337464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4"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3062181025"/>
              </p:ext>
            </p:extLst>
          </p:nvPr>
        </p:nvGraphicFramePr>
        <p:xfrm>
          <a:off x="2220382" y="4941020"/>
          <a:ext cx="1744172" cy="1231180"/>
        </p:xfrm>
        <a:graphic>
          <a:graphicData uri="http://schemas.openxmlformats.org/presentationml/2006/ole">
            <mc:AlternateContent xmlns:mc="http://schemas.openxmlformats.org/markup-compatibility/2006">
              <mc:Choice xmlns:v="urn:schemas-microsoft-com:vml" Requires="v">
                <p:oleObj spid="_x0000_s37537" name="Equation" r:id="rId7" imgW="1295400" imgH="914400" progId="Equation.DSMT4">
                  <p:embed/>
                </p:oleObj>
              </mc:Choice>
              <mc:Fallback>
                <p:oleObj name="Equation" r:id="rId7" imgW="1295400" imgH="91440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382" y="4941020"/>
                        <a:ext cx="1744172" cy="1231180"/>
                      </a:xfrm>
                      <a:prstGeom prst="rect">
                        <a:avLst/>
                      </a:prstGeom>
                      <a:noFill/>
                    </p:spPr>
                  </p:pic>
                </p:oleObj>
              </mc:Fallback>
            </mc:AlternateContent>
          </a:graphicData>
        </a:graphic>
      </p:graphicFrame>
    </p:spTree>
    <p:extLst>
      <p:ext uri="{BB962C8B-B14F-4D97-AF65-F5344CB8AC3E}">
        <p14:creationId xmlns:p14="http://schemas.microsoft.com/office/powerpoint/2010/main" val="333210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58</a:t>
            </a:fld>
            <a:endParaRPr lang="en-US"/>
          </a:p>
        </p:txBody>
      </p:sp>
      <p:sp>
        <p:nvSpPr>
          <p:cNvPr id="3" name="Rectangle 2"/>
          <p:cNvSpPr/>
          <p:nvPr/>
        </p:nvSpPr>
        <p:spPr>
          <a:xfrm>
            <a:off x="381000" y="304800"/>
            <a:ext cx="7924800" cy="1354217"/>
          </a:xfrm>
          <a:prstGeom prst="rect">
            <a:avLst/>
          </a:prstGeom>
        </p:spPr>
        <p:txBody>
          <a:bodyPr wrap="square">
            <a:spAutoFit/>
          </a:bodyPr>
          <a:lstStyle/>
          <a:p>
            <a:pPr marL="360045" marR="0" indent="-360045" algn="just">
              <a:spcBef>
                <a:spcPts val="200"/>
              </a:spcBef>
              <a:spcAft>
                <a:spcPts val="2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Here the rank of A = r = The number of non–zero rows of equivalent matrix A = 4.</a:t>
            </a:r>
          </a:p>
          <a:p>
            <a:pPr marL="360045" marR="0" indent="-360045" algn="just">
              <a:spcBef>
                <a:spcPts val="200"/>
              </a:spcBef>
              <a:spcAft>
                <a:spcPts val="2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i.e. r = 4 = n   i.e.  the number of unknowns of the system.</a:t>
            </a:r>
          </a:p>
          <a:p>
            <a:pPr marL="360045" marR="0" indent="-360045" algn="just">
              <a:spcBef>
                <a:spcPts val="200"/>
              </a:spcBef>
              <a:spcAft>
                <a:spcPts val="2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Hence the given system of equations contains only a trivial solution</a:t>
            </a:r>
          </a:p>
          <a:p>
            <a:pPr marL="360045" marR="0" indent="-360045" algn="just">
              <a:spcBef>
                <a:spcPts val="200"/>
              </a:spcBef>
              <a:spcAft>
                <a:spcPts val="2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x = y = z = w = 0 is the only solution of the given system of equations.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685800" y="1828800"/>
            <a:ext cx="5791200" cy="1025922"/>
          </a:xfrm>
          <a:prstGeom prst="rect">
            <a:avLst/>
          </a:prstGeom>
        </p:spPr>
        <p:txBody>
          <a:bodyPr wrap="square">
            <a:spAutoFit/>
          </a:bodyPr>
          <a:lstStyle/>
          <a:p>
            <a:pPr marL="360045" marR="0" indent="-360045" algn="just">
              <a:spcBef>
                <a:spcPts val="200"/>
              </a:spcBef>
              <a:spcAft>
                <a:spcPts val="2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Ex.2.	Solve completely the system of equations</a:t>
            </a:r>
          </a:p>
          <a:p>
            <a:pPr marL="360045" marR="0" indent="-360045" algn="just">
              <a:spcBef>
                <a:spcPts val="200"/>
              </a:spcBef>
              <a:spcAft>
                <a:spcPts val="2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x – 2y + z – w = 0, 	x + y – 2z + 3w = 0;</a:t>
            </a:r>
          </a:p>
          <a:p>
            <a:pPr marL="360045" marR="0" indent="-360045" algn="just">
              <a:spcBef>
                <a:spcPts val="200"/>
              </a:spcBef>
              <a:spcAft>
                <a:spcPts val="2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4x + y – 5z + 8w = 0 and 5x – 7y + 2z – w = 0</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5" name="Rectangle 4"/>
          <p:cNvSpPr/>
          <p:nvPr/>
        </p:nvSpPr>
        <p:spPr>
          <a:xfrm>
            <a:off x="685799" y="2941687"/>
            <a:ext cx="6096001" cy="697627"/>
          </a:xfrm>
          <a:prstGeom prst="rect">
            <a:avLst/>
          </a:prstGeom>
        </p:spPr>
        <p:txBody>
          <a:bodyPr wrap="square">
            <a:spAutoFit/>
          </a:bodyPr>
          <a:lstStyle/>
          <a:p>
            <a:pPr marL="360045" marR="0" indent="-360045" algn="just">
              <a:spcBef>
                <a:spcPts val="200"/>
              </a:spcBef>
              <a:spcAft>
                <a:spcPts val="200"/>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r>
              <a:rPr lang="en-US" dirty="0">
                <a:latin typeface="Times New Roman" panose="02020603050405020304" pitchFamily="18" charset="0"/>
                <a:ea typeface="Times New Roman" panose="02020603050405020304" pitchFamily="18" charset="0"/>
                <a:cs typeface="Gautami" panose="020B0502040204020203" pitchFamily="34" charset="0"/>
              </a:rPr>
              <a:t>	The matrix equation of the given system of equations is </a:t>
            </a:r>
          </a:p>
          <a:p>
            <a:pPr marL="360045" marR="0" indent="-360045" algn="just">
              <a:spcBef>
                <a:spcPts val="200"/>
              </a:spcBef>
              <a:spcAft>
                <a:spcPts val="2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AX = 0 …….. (1)</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66762130"/>
              </p:ext>
            </p:extLst>
          </p:nvPr>
        </p:nvGraphicFramePr>
        <p:xfrm>
          <a:off x="762000" y="3733799"/>
          <a:ext cx="7543800" cy="1275008"/>
        </p:xfrm>
        <a:graphic>
          <a:graphicData uri="http://schemas.openxmlformats.org/presentationml/2006/ole">
            <mc:AlternateContent xmlns:mc="http://schemas.openxmlformats.org/markup-compatibility/2006">
              <mc:Choice xmlns:v="urn:schemas-microsoft-com:vml" Requires="v">
                <p:oleObj spid="_x0000_s39352" name="Equation" r:id="rId3" imgW="5410080" imgH="914400" progId="Equation.DSMT4">
                  <p:embed/>
                </p:oleObj>
              </mc:Choice>
              <mc:Fallback>
                <p:oleObj name="Equation" r:id="rId3" imgW="5410080" imgH="914400" progId="Equation.DSMT4">
                  <p:embed/>
                  <p:pic>
                    <p:nvPicPr>
                      <p:cNvPr id="0" name=""/>
                      <p:cNvPicPr/>
                      <p:nvPr/>
                    </p:nvPicPr>
                    <p:blipFill>
                      <a:blip r:embed="rId4"/>
                      <a:stretch>
                        <a:fillRect/>
                      </a:stretch>
                    </p:blipFill>
                    <p:spPr>
                      <a:xfrm>
                        <a:off x="762000" y="3733799"/>
                        <a:ext cx="7543800" cy="127500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14104771"/>
              </p:ext>
            </p:extLst>
          </p:nvPr>
        </p:nvGraphicFramePr>
        <p:xfrm>
          <a:off x="1447800" y="5105400"/>
          <a:ext cx="3352800" cy="1463040"/>
        </p:xfrm>
        <a:graphic>
          <a:graphicData uri="http://schemas.openxmlformats.org/presentationml/2006/ole">
            <mc:AlternateContent xmlns:mc="http://schemas.openxmlformats.org/markup-compatibility/2006">
              <mc:Choice xmlns:v="urn:schemas-microsoft-com:vml" Requires="v">
                <p:oleObj spid="_x0000_s39353" name="Equation" r:id="rId5" imgW="2095200" imgH="914400" progId="Equation.DSMT4">
                  <p:embed/>
                </p:oleObj>
              </mc:Choice>
              <mc:Fallback>
                <p:oleObj name="Equation" r:id="rId5" imgW="2095200" imgH="914400" progId="Equation.DSMT4">
                  <p:embed/>
                  <p:pic>
                    <p:nvPicPr>
                      <p:cNvPr id="0" name=""/>
                      <p:cNvPicPr/>
                      <p:nvPr/>
                    </p:nvPicPr>
                    <p:blipFill>
                      <a:blip r:embed="rId6"/>
                      <a:stretch>
                        <a:fillRect/>
                      </a:stretch>
                    </p:blipFill>
                    <p:spPr>
                      <a:xfrm>
                        <a:off x="1447800" y="5105400"/>
                        <a:ext cx="3352800" cy="1463040"/>
                      </a:xfrm>
                      <a:prstGeom prst="rect">
                        <a:avLst/>
                      </a:prstGeom>
                    </p:spPr>
                  </p:pic>
                </p:oleObj>
              </mc:Fallback>
            </mc:AlternateContent>
          </a:graphicData>
        </a:graphic>
      </p:graphicFrame>
    </p:spTree>
    <p:extLst>
      <p:ext uri="{BB962C8B-B14F-4D97-AF65-F5344CB8AC3E}">
        <p14:creationId xmlns:p14="http://schemas.microsoft.com/office/powerpoint/2010/main" val="219375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59</a:t>
            </a:fld>
            <a:endParaRPr lang="en-US"/>
          </a:p>
        </p:txBody>
      </p:sp>
      <p:sp>
        <p:nvSpPr>
          <p:cNvPr id="3" name="Rectangle 2"/>
          <p:cNvSpPr/>
          <p:nvPr/>
        </p:nvSpPr>
        <p:spPr>
          <a:xfrm>
            <a:off x="533400" y="304801"/>
            <a:ext cx="7391400" cy="646331"/>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Now we have to reduce the coefficient matrix A to Echelon form by applying E – row transformations only.</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1295400" y="1219200"/>
            <a:ext cx="64770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4R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5R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5" name="Rectangle 4"/>
          <p:cNvSpPr/>
          <p:nvPr/>
        </p:nvSpPr>
        <p:spPr>
          <a:xfrm>
            <a:off x="1295400" y="21452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6" name="Rectangle 5"/>
          <p:cNvSpPr/>
          <p:nvPr/>
        </p:nvSpPr>
        <p:spPr>
          <a:xfrm>
            <a:off x="1388448" y="3669268"/>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8" name="Rectangle 2"/>
          <p:cNvSpPr>
            <a:spLocks noChangeArrowheads="1"/>
          </p:cNvSpPr>
          <p:nvPr/>
        </p:nvSpPr>
        <p:spPr bwMode="auto">
          <a:xfrm>
            <a:off x="2133600" y="185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164643829"/>
              </p:ext>
            </p:extLst>
          </p:nvPr>
        </p:nvGraphicFramePr>
        <p:xfrm>
          <a:off x="1905000" y="1828800"/>
          <a:ext cx="1600200" cy="1269580"/>
        </p:xfrm>
        <a:graphic>
          <a:graphicData uri="http://schemas.openxmlformats.org/presentationml/2006/ole">
            <mc:AlternateContent xmlns:mc="http://schemas.openxmlformats.org/markup-compatibility/2006">
              <mc:Choice xmlns:v="urn:schemas-microsoft-com:vml" Requires="v">
                <p:oleObj spid="_x0000_s40377" name="Equation" r:id="rId3" imgW="1155700" imgH="914400" progId="Equation.DSMT4">
                  <p:embed/>
                </p:oleObj>
              </mc:Choice>
              <mc:Fallback>
                <p:oleObj name="Equation" r:id="rId3" imgW="11557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28800"/>
                        <a:ext cx="1600200" cy="1269580"/>
                      </a:xfrm>
                      <a:prstGeom prst="rect">
                        <a:avLst/>
                      </a:prstGeom>
                      <a:noFill/>
                    </p:spPr>
                  </p:pic>
                </p:oleObj>
              </mc:Fallback>
            </mc:AlternateContent>
          </a:graphicData>
        </a:graphic>
      </p:graphicFrame>
      <p:sp>
        <p:nvSpPr>
          <p:cNvPr id="10" name="Rectangle 9"/>
          <p:cNvSpPr/>
          <p:nvPr/>
        </p:nvSpPr>
        <p:spPr>
          <a:xfrm>
            <a:off x="3657600" y="2057400"/>
            <a:ext cx="3429000" cy="646331"/>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smtClean="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4</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4</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527392462"/>
              </p:ext>
            </p:extLst>
          </p:nvPr>
        </p:nvGraphicFramePr>
        <p:xfrm>
          <a:off x="1905000" y="3323838"/>
          <a:ext cx="1752600" cy="1402080"/>
        </p:xfrm>
        <a:graphic>
          <a:graphicData uri="http://schemas.openxmlformats.org/presentationml/2006/ole">
            <mc:AlternateContent xmlns:mc="http://schemas.openxmlformats.org/markup-compatibility/2006">
              <mc:Choice xmlns:v="urn:schemas-microsoft-com:vml" Requires="v">
                <p:oleObj spid="_x0000_s40378" name="Equation" r:id="rId5" imgW="1143000" imgH="914400" progId="Equation.DSMT4">
                  <p:embed/>
                </p:oleObj>
              </mc:Choice>
              <mc:Fallback>
                <p:oleObj name="Equation" r:id="rId5" imgW="11430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323838"/>
                        <a:ext cx="1752600" cy="1402080"/>
                      </a:xfrm>
                      <a:prstGeom prst="rect">
                        <a:avLst/>
                      </a:prstGeom>
                      <a:noFill/>
                    </p:spPr>
                  </p:pic>
                </p:oleObj>
              </mc:Fallback>
            </mc:AlternateContent>
          </a:graphicData>
        </a:graphic>
      </p:graphicFrame>
      <p:sp>
        <p:nvSpPr>
          <p:cNvPr id="13" name="Rectangle 12"/>
          <p:cNvSpPr/>
          <p:nvPr/>
        </p:nvSpPr>
        <p:spPr>
          <a:xfrm>
            <a:off x="3958362" y="3974068"/>
            <a:ext cx="2518638"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which is in Echelon form</a:t>
            </a:r>
            <a:endParaRPr lang="en-US" dirty="0"/>
          </a:p>
        </p:txBody>
      </p:sp>
      <p:sp>
        <p:nvSpPr>
          <p:cNvPr id="14" name="Rectangle 13"/>
          <p:cNvSpPr/>
          <p:nvPr/>
        </p:nvSpPr>
        <p:spPr>
          <a:xfrm>
            <a:off x="1295400" y="4916269"/>
            <a:ext cx="6781800" cy="646331"/>
          </a:xfrm>
          <a:prstGeom prst="rect">
            <a:avLst/>
          </a:prstGeom>
        </p:spPr>
        <p:txBody>
          <a:bodyPr wrap="square">
            <a:spAutoFit/>
          </a:bodyPr>
          <a:lstStyle/>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Here the rank of A = r = The number of non – zero rows of the equivalent matrix A = 2</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5" name="Rectangle 14"/>
          <p:cNvSpPr/>
          <p:nvPr/>
        </p:nvSpPr>
        <p:spPr>
          <a:xfrm>
            <a:off x="1295400" y="5754469"/>
            <a:ext cx="5791200" cy="369332"/>
          </a:xfrm>
          <a:prstGeom prst="rect">
            <a:avLst/>
          </a:prstGeom>
        </p:spPr>
        <p:txBody>
          <a:bodyPr wrap="square">
            <a:spAutoFit/>
          </a:bodyPr>
          <a:lstStyle/>
          <a:p>
            <a:r>
              <a:rPr lang="en-US" dirty="0" err="1" smtClean="0">
                <a:latin typeface="Times New Roman" panose="02020603050405020304" pitchFamily="18" charset="0"/>
                <a:ea typeface="Times New Roman" panose="02020603050405020304" pitchFamily="18" charset="0"/>
                <a:cs typeface="Gautami" panose="020B0502040204020203" pitchFamily="34" charset="0"/>
              </a:rPr>
              <a:t>i.e</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r = 2 &lt; n = 4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the number of unknowns of given system.</a:t>
            </a:r>
            <a:endParaRPr lang="en-US" dirty="0"/>
          </a:p>
        </p:txBody>
      </p:sp>
    </p:spTree>
    <p:extLst>
      <p:ext uri="{BB962C8B-B14F-4D97-AF65-F5344CB8AC3E}">
        <p14:creationId xmlns:p14="http://schemas.microsoft.com/office/powerpoint/2010/main" val="421448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0"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a:t>
            </a:fld>
            <a:endParaRPr lang="en-US"/>
          </a:p>
        </p:txBody>
      </p:sp>
      <p:sp>
        <p:nvSpPr>
          <p:cNvPr id="3" name="Rectangle 2"/>
          <p:cNvSpPr/>
          <p:nvPr/>
        </p:nvSpPr>
        <p:spPr>
          <a:xfrm>
            <a:off x="304800" y="304800"/>
            <a:ext cx="12764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t>
            </a:r>
            <a:r>
              <a:rPr lang="en-US" dirty="0" smtClean="0">
                <a:latin typeface="Times New Roman" panose="02020603050405020304" pitchFamily="18" charset="0"/>
                <a:ea typeface="Times New Roman" panose="02020603050405020304" pitchFamily="18" charset="0"/>
                <a:cs typeface="Gautami" panose="020B0502040204020203" pitchFamily="34" charset="0"/>
              </a:rPr>
              <a:t>ii) Let </a:t>
            </a:r>
            <a:r>
              <a:rPr lang="en-US" dirty="0">
                <a:latin typeface="Times New Roman" panose="02020603050405020304" pitchFamily="18" charset="0"/>
                <a:ea typeface="Times New Roman" panose="02020603050405020304" pitchFamily="18" charset="0"/>
                <a:cs typeface="Gautami" panose="020B0502040204020203" pitchFamily="34" charset="0"/>
              </a:rPr>
              <a:t>A = </a:t>
            </a:r>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64780077"/>
              </p:ext>
            </p:extLst>
          </p:nvPr>
        </p:nvGraphicFramePr>
        <p:xfrm>
          <a:off x="1557427" y="188357"/>
          <a:ext cx="1261973" cy="707260"/>
        </p:xfrm>
        <a:graphic>
          <a:graphicData uri="http://schemas.openxmlformats.org/presentationml/2006/ole">
            <mc:AlternateContent xmlns:mc="http://schemas.openxmlformats.org/markup-compatibility/2006">
              <mc:Choice xmlns:v="urn:schemas-microsoft-com:vml" Requires="v">
                <p:oleObj spid="_x0000_s30423" name="Equation" r:id="rId3" imgW="863225" imgH="482391" progId="Equation.DSMT4">
                  <p:embed/>
                </p:oleObj>
              </mc:Choice>
              <mc:Fallback>
                <p:oleObj name="Equation" r:id="rId3" imgW="863225" imgH="482391"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427" y="188357"/>
                        <a:ext cx="1261973" cy="707260"/>
                      </a:xfrm>
                      <a:prstGeom prst="rect">
                        <a:avLst/>
                      </a:prstGeom>
                      <a:noFill/>
                    </p:spPr>
                  </p:pic>
                </p:oleObj>
              </mc:Fallback>
            </mc:AlternateContent>
          </a:graphicData>
        </a:graphic>
      </p:graphicFrame>
      <p:sp>
        <p:nvSpPr>
          <p:cNvPr id="6" name="Rectangle 5"/>
          <p:cNvSpPr/>
          <p:nvPr/>
        </p:nvSpPr>
        <p:spPr>
          <a:xfrm>
            <a:off x="685800" y="1083973"/>
            <a:ext cx="75438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This matrix has 2 – rowed and 1 – rowed minors. There is at least one 2 – rowed minor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endParaRPr lang="en-US"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60602973"/>
              </p:ext>
            </p:extLst>
          </p:nvPr>
        </p:nvGraphicFramePr>
        <p:xfrm>
          <a:off x="1797888" y="1407138"/>
          <a:ext cx="640512" cy="749868"/>
        </p:xfrm>
        <a:graphic>
          <a:graphicData uri="http://schemas.openxmlformats.org/presentationml/2006/ole">
            <mc:AlternateContent xmlns:mc="http://schemas.openxmlformats.org/markup-compatibility/2006">
              <mc:Choice xmlns:v="urn:schemas-microsoft-com:vml" Requires="v">
                <p:oleObj spid="_x0000_s30424" name="Equation" r:id="rId5" imgW="393529" imgH="457002" progId="Equation.DSMT4">
                  <p:embed/>
                </p:oleObj>
              </mc:Choice>
              <mc:Fallback>
                <p:oleObj name="Equation" r:id="rId5" imgW="393529" imgH="457002"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7888" y="1407138"/>
                        <a:ext cx="640512" cy="749868"/>
                      </a:xfrm>
                      <a:prstGeom prst="rect">
                        <a:avLst/>
                      </a:prstGeom>
                      <a:noFill/>
                    </p:spPr>
                  </p:pic>
                </p:oleObj>
              </mc:Fallback>
            </mc:AlternateContent>
          </a:graphicData>
        </a:graphic>
      </p:graphicFrame>
      <p:sp>
        <p:nvSpPr>
          <p:cNvPr id="9" name="Rectangle 8"/>
          <p:cNvSpPr/>
          <p:nvPr/>
        </p:nvSpPr>
        <p:spPr>
          <a:xfrm>
            <a:off x="2590800" y="1524000"/>
            <a:ext cx="17251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 12 – 4 = 8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0.</a:t>
            </a:r>
            <a:endParaRPr lang="en-US" dirty="0"/>
          </a:p>
        </p:txBody>
      </p:sp>
      <p:sp>
        <p:nvSpPr>
          <p:cNvPr id="10" name="Rectangle 9"/>
          <p:cNvSpPr/>
          <p:nvPr/>
        </p:nvSpPr>
        <p:spPr>
          <a:xfrm>
            <a:off x="914400" y="2286000"/>
            <a:ext cx="239213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Hence the rank of A </a:t>
            </a:r>
            <a:r>
              <a:rPr lang="en-US" dirty="0" smtClean="0">
                <a:latin typeface="Times New Roman" panose="02020603050405020304" pitchFamily="18" charset="0"/>
                <a:ea typeface="Times New Roman" panose="02020603050405020304" pitchFamily="18" charset="0"/>
                <a:cs typeface="Gautami" panose="020B0502040204020203" pitchFamily="34" charset="0"/>
              </a:rPr>
              <a:t>=2 </a:t>
            </a:r>
            <a:endParaRPr lang="en-US" dirty="0"/>
          </a:p>
        </p:txBody>
      </p:sp>
      <p:sp>
        <p:nvSpPr>
          <p:cNvPr id="11" name="Rectangle 10"/>
          <p:cNvSpPr/>
          <p:nvPr/>
        </p:nvSpPr>
        <p:spPr>
          <a:xfrm>
            <a:off x="502267" y="2831068"/>
            <a:ext cx="134056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t>
            </a:r>
            <a:r>
              <a:rPr lang="en-US" dirty="0" smtClean="0">
                <a:latin typeface="Times New Roman" panose="02020603050405020304" pitchFamily="18" charset="0"/>
                <a:ea typeface="Times New Roman" panose="02020603050405020304" pitchFamily="18" charset="0"/>
                <a:cs typeface="Gautami" panose="020B0502040204020203" pitchFamily="34" charset="0"/>
              </a:rPr>
              <a:t>iii) Let </a:t>
            </a:r>
            <a:r>
              <a:rPr lang="en-US" dirty="0">
                <a:latin typeface="Times New Roman" panose="02020603050405020304" pitchFamily="18" charset="0"/>
                <a:ea typeface="Times New Roman" panose="02020603050405020304" pitchFamily="18" charset="0"/>
                <a:cs typeface="Gautami" panose="020B0502040204020203" pitchFamily="34" charset="0"/>
              </a:rPr>
              <a:t>A = </a:t>
            </a:r>
            <a:endParaRPr lang="en-US" dirty="0"/>
          </a:p>
        </p:txBody>
      </p:sp>
      <p:sp>
        <p:nvSpPr>
          <p:cNvPr id="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701382861"/>
              </p:ext>
            </p:extLst>
          </p:nvPr>
        </p:nvGraphicFramePr>
        <p:xfrm>
          <a:off x="1797888" y="2740916"/>
          <a:ext cx="1139418" cy="1069084"/>
        </p:xfrm>
        <a:graphic>
          <a:graphicData uri="http://schemas.openxmlformats.org/presentationml/2006/ole">
            <mc:AlternateContent xmlns:mc="http://schemas.openxmlformats.org/markup-compatibility/2006">
              <mc:Choice xmlns:v="urn:schemas-microsoft-com:vml" Requires="v">
                <p:oleObj spid="_x0000_s30425" name="Equation" r:id="rId7" imgW="774364" imgH="723586" progId="Equation.DSMT4">
                  <p:embed/>
                </p:oleObj>
              </mc:Choice>
              <mc:Fallback>
                <p:oleObj name="Equation" r:id="rId7" imgW="774364" imgH="723586"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7888" y="2740916"/>
                        <a:ext cx="1139418" cy="1069084"/>
                      </a:xfrm>
                      <a:prstGeom prst="rect">
                        <a:avLst/>
                      </a:prstGeom>
                      <a:noFill/>
                    </p:spPr>
                  </p:pic>
                </p:oleObj>
              </mc:Fallback>
            </mc:AlternateContent>
          </a:graphicData>
        </a:graphic>
      </p:graphicFrame>
      <p:sp>
        <p:nvSpPr>
          <p:cNvPr id="14" name="Rectangle 13"/>
          <p:cNvSpPr/>
          <p:nvPr/>
        </p:nvSpPr>
        <p:spPr>
          <a:xfrm>
            <a:off x="990600" y="4038601"/>
            <a:ext cx="5715000" cy="684803"/>
          </a:xfrm>
          <a:prstGeom prst="rect">
            <a:avLst/>
          </a:prstGeom>
        </p:spPr>
        <p:txBody>
          <a:bodyPr wrap="square">
            <a:spAutoFit/>
          </a:bodyPr>
          <a:lstStyle/>
          <a:p>
            <a:pPr marL="630555" marR="0" indent="-630555" algn="just">
              <a:spcBef>
                <a:spcPts val="0"/>
              </a:spcBef>
              <a:spcAft>
                <a:spcPts val="0"/>
              </a:spcAft>
              <a:tabLst>
                <a:tab pos="361950" algn="l"/>
                <a:tab pos="630555" algn="l"/>
                <a:tab pos="810260" algn="l"/>
                <a:tab pos="108013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This matrix has 3 – rowed, 2 – rowed and 1 – rowed minors.</a:t>
            </a:r>
          </a:p>
          <a:p>
            <a:pPr marL="630555" marR="0" indent="-630555" algn="just">
              <a:spcBef>
                <a:spcPts val="285"/>
              </a:spcBef>
              <a:spcAft>
                <a:spcPts val="285"/>
              </a:spcAft>
              <a:tabLst>
                <a:tab pos="361950" algn="l"/>
                <a:tab pos="630555" algn="l"/>
                <a:tab pos="810260" algn="l"/>
                <a:tab pos="108013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All </a:t>
            </a:r>
            <a:r>
              <a:rPr lang="en-US" dirty="0">
                <a:latin typeface="Times New Roman" panose="02020603050405020304" pitchFamily="18" charset="0"/>
                <a:ea typeface="Times New Roman" panose="02020603050405020304" pitchFamily="18" charset="0"/>
                <a:cs typeface="Gautami" panose="020B0502040204020203" pitchFamily="34" charset="0"/>
              </a:rPr>
              <a:t>3 – rowed and 2 – rowed minors of A are zero.</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1981200" y="5029200"/>
                <a:ext cx="1734257"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Hence </a:t>
                </a:r>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rPr>
                      <m:t>𝜌</m:t>
                    </m:r>
                    <m:d>
                      <m:dPr>
                        <m:ctrlPr>
                          <a:rPr lang="en-US" b="0" i="1" smtClean="0">
                            <a:latin typeface="Cambria Math" panose="02040503050406030204" pitchFamily="18" charset="0"/>
                            <a:ea typeface="Cambria Math" panose="02040503050406030204" pitchFamily="18" charset="0"/>
                            <a:cs typeface="Gautami" panose="020B0502040204020203" pitchFamily="34" charset="0"/>
                          </a:rPr>
                        </m:ctrlPr>
                      </m:dPr>
                      <m:e>
                        <m:r>
                          <a:rPr lang="en-US" b="0" i="1" smtClean="0">
                            <a:latin typeface="Cambria Math" panose="02040503050406030204" pitchFamily="18" charset="0"/>
                            <a:ea typeface="Cambria Math" panose="02040503050406030204" pitchFamily="18" charset="0"/>
                            <a:cs typeface="Gautami" panose="020B0502040204020203" pitchFamily="34" charset="0"/>
                          </a:rPr>
                          <m:t>𝐴</m:t>
                        </m:r>
                      </m:e>
                    </m:d>
                    <m:r>
                      <a:rPr lang="en-US" b="0" i="1" smtClean="0">
                        <a:latin typeface="Cambria Math" panose="02040503050406030204" pitchFamily="18" charset="0"/>
                        <a:ea typeface="Cambria Math" panose="02040503050406030204" pitchFamily="18" charset="0"/>
                        <a:cs typeface="Gautami" panose="020B0502040204020203" pitchFamily="34" charset="0"/>
                      </a:rPr>
                      <m:t>=1</m:t>
                    </m:r>
                  </m:oMath>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1981200" y="5029200"/>
                <a:ext cx="1734257" cy="369332"/>
              </a:xfrm>
              <a:prstGeom prst="rect">
                <a:avLst/>
              </a:prstGeom>
              <a:blipFill rotWithShape="0">
                <a:blip r:embed="rId9"/>
                <a:stretch>
                  <a:fillRect l="-2817" t="-9836" b="-22951"/>
                </a:stretch>
              </a:blipFill>
            </p:spPr>
            <p:txBody>
              <a:bodyPr/>
              <a:lstStyle/>
              <a:p>
                <a:r>
                  <a:rPr lang="en-US">
                    <a:noFill/>
                  </a:rPr>
                  <a:t> </a:t>
                </a:r>
              </a:p>
            </p:txBody>
          </p:sp>
        </mc:Fallback>
      </mc:AlternateContent>
    </p:spTree>
    <p:extLst>
      <p:ext uri="{BB962C8B-B14F-4D97-AF65-F5344CB8AC3E}">
        <p14:creationId xmlns:p14="http://schemas.microsoft.com/office/powerpoint/2010/main" val="35100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P spid="11"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60</a:t>
            </a:fld>
            <a:endParaRPr lang="en-US"/>
          </a:p>
        </p:txBody>
      </p:sp>
      <p:sp>
        <p:nvSpPr>
          <p:cNvPr id="3" name="Rectangle 2"/>
          <p:cNvSpPr/>
          <p:nvPr/>
        </p:nvSpPr>
        <p:spPr>
          <a:xfrm>
            <a:off x="762000" y="335181"/>
            <a:ext cx="7391400" cy="1805623"/>
          </a:xfrm>
          <a:prstGeom prst="rect">
            <a:avLst/>
          </a:prstGeom>
        </p:spPr>
        <p:txBody>
          <a:bodyPr wrap="square">
            <a:spAutoFit/>
          </a:bodyPr>
          <a:lstStyle/>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So that the given system possesses an infinite number of solutions.  Of these n – r = 4 – 2 = 2 are linearly independent and the remaining are depending upon them. </a:t>
            </a:r>
          </a:p>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So we have to assign arbitrary values for 2 variables and the remaining 2 variables are depending upon them.</a:t>
            </a:r>
          </a:p>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Now the equivalent matrix equation of AX = 0 is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511794990"/>
              </p:ext>
            </p:extLst>
          </p:nvPr>
        </p:nvGraphicFramePr>
        <p:xfrm>
          <a:off x="1295399" y="2405062"/>
          <a:ext cx="1565671" cy="1252537"/>
        </p:xfrm>
        <a:graphic>
          <a:graphicData uri="http://schemas.openxmlformats.org/presentationml/2006/ole">
            <mc:AlternateContent xmlns:mc="http://schemas.openxmlformats.org/markup-compatibility/2006">
              <mc:Choice xmlns:v="urn:schemas-microsoft-com:vml" Requires="v">
                <p:oleObj spid="_x0000_s68687" name="Equation" r:id="rId3" imgW="1143000" imgH="914400" progId="Equation.DSMT4">
                  <p:embed/>
                </p:oleObj>
              </mc:Choice>
              <mc:Fallback>
                <p:oleObj name="Equation" r:id="rId3" imgW="11430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399" y="2405062"/>
                        <a:ext cx="1565671" cy="1252537"/>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694453288"/>
              </p:ext>
            </p:extLst>
          </p:nvPr>
        </p:nvGraphicFramePr>
        <p:xfrm>
          <a:off x="3200400" y="2438400"/>
          <a:ext cx="381564" cy="1181616"/>
        </p:xfrm>
        <a:graphic>
          <a:graphicData uri="http://schemas.openxmlformats.org/presentationml/2006/ole">
            <mc:AlternateContent xmlns:mc="http://schemas.openxmlformats.org/markup-compatibility/2006">
              <mc:Choice xmlns:v="urn:schemas-microsoft-com:vml" Requires="v">
                <p:oleObj spid="_x0000_s68688" name="Equation" r:id="rId5" imgW="292100" imgH="914400" progId="Equation.DSMT4">
                  <p:embed/>
                </p:oleObj>
              </mc:Choice>
              <mc:Fallback>
                <p:oleObj name="Equation" r:id="rId5" imgW="2921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438400"/>
                        <a:ext cx="381564" cy="1181616"/>
                      </a:xfrm>
                      <a:prstGeom prst="rect">
                        <a:avLst/>
                      </a:prstGeom>
                      <a:noFill/>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038399158"/>
              </p:ext>
            </p:extLst>
          </p:nvPr>
        </p:nvGraphicFramePr>
        <p:xfrm>
          <a:off x="3733800" y="2438400"/>
          <a:ext cx="498306" cy="1181168"/>
        </p:xfrm>
        <a:graphic>
          <a:graphicData uri="http://schemas.openxmlformats.org/presentationml/2006/ole">
            <mc:AlternateContent xmlns:mc="http://schemas.openxmlformats.org/markup-compatibility/2006">
              <mc:Choice xmlns:v="urn:schemas-microsoft-com:vml" Requires="v">
                <p:oleObj spid="_x0000_s68689" name="Equation" r:id="rId7" imgW="380880" imgH="914400" progId="Equation.DSMT4">
                  <p:embed/>
                </p:oleObj>
              </mc:Choice>
              <mc:Fallback>
                <p:oleObj name="Equation" r:id="rId7" imgW="380880" imgH="914400" progId="Equation.DSMT4">
                  <p:embed/>
                  <p:pic>
                    <p:nvPicPr>
                      <p:cNvPr id="0" name="Object 5"/>
                      <p:cNvPicPr>
                        <a:picLocks noChangeAspect="1" noChangeArrowheads="1"/>
                      </p:cNvPicPr>
                      <p:nvPr/>
                    </p:nvPicPr>
                    <p:blipFill>
                      <a:blip r:embed="rId8"/>
                      <a:srcRect/>
                      <a:stretch>
                        <a:fillRect/>
                      </a:stretch>
                    </p:blipFill>
                    <p:spPr bwMode="auto">
                      <a:xfrm>
                        <a:off x="3733800" y="2438400"/>
                        <a:ext cx="498306" cy="1181168"/>
                      </a:xfrm>
                      <a:prstGeom prst="rect">
                        <a:avLst/>
                      </a:prstGeom>
                      <a:noFill/>
                    </p:spPr>
                  </p:pic>
                </p:oleObj>
              </mc:Fallback>
            </mc:AlternateContent>
          </a:graphicData>
        </a:graphic>
      </p:graphicFrame>
      <p:sp>
        <p:nvSpPr>
          <p:cNvPr id="12" name="Rectangle 11"/>
          <p:cNvSpPr/>
          <p:nvPr/>
        </p:nvSpPr>
        <p:spPr>
          <a:xfrm>
            <a:off x="914400" y="3955623"/>
            <a:ext cx="6858000" cy="671979"/>
          </a:xfrm>
          <a:prstGeom prst="rect">
            <a:avLst/>
          </a:prstGeom>
        </p:spPr>
        <p:txBody>
          <a:bodyPr wrap="square">
            <a:spAutoFit/>
          </a:bodyPr>
          <a:lstStyle/>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The equations can be written as x – 2y + z – w = 0 ––––– (1)</a:t>
            </a:r>
          </a:p>
          <a:p>
            <a:pPr marL="360045" marR="0" indent="-360045" algn="just">
              <a:spcBef>
                <a:spcPts val="100"/>
              </a:spcBef>
              <a:spcAft>
                <a:spcPts val="1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3y – 3z + 4w = 0    ––––– (2)</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22" name="Rectangle 21"/>
          <p:cNvSpPr/>
          <p:nvPr/>
        </p:nvSpPr>
        <p:spPr>
          <a:xfrm>
            <a:off x="1161348" y="4888468"/>
            <a:ext cx="34868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From (2), 3y = 3z – 4w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y = z – </a:t>
            </a:r>
            <a:endParaRPr lang="en-US" dirty="0"/>
          </a:p>
        </p:txBody>
      </p:sp>
      <p:sp>
        <p:nvSpPr>
          <p:cNvPr id="23"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758896561"/>
              </p:ext>
            </p:extLst>
          </p:nvPr>
        </p:nvGraphicFramePr>
        <p:xfrm>
          <a:off x="4562474" y="4800600"/>
          <a:ext cx="390526" cy="571842"/>
        </p:xfrm>
        <a:graphic>
          <a:graphicData uri="http://schemas.openxmlformats.org/presentationml/2006/ole">
            <mc:AlternateContent xmlns:mc="http://schemas.openxmlformats.org/markup-compatibility/2006">
              <mc:Choice xmlns:v="urn:schemas-microsoft-com:vml" Requires="v">
                <p:oleObj spid="_x0000_s68690" name="Equation" r:id="rId9" imgW="266469" imgH="393359" progId="Equation.DSMT4">
                  <p:embed/>
                </p:oleObj>
              </mc:Choice>
              <mc:Fallback>
                <p:oleObj name="Equation" r:id="rId9" imgW="266469" imgH="393359" progId="Equation.DSMT4">
                  <p:embed/>
                  <p:pic>
                    <p:nvPicPr>
                      <p:cNvPr id="0" name="Object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2474" y="4800600"/>
                        <a:ext cx="390526" cy="571842"/>
                      </a:xfrm>
                      <a:prstGeom prst="rect">
                        <a:avLst/>
                      </a:prstGeom>
                      <a:noFill/>
                    </p:spPr>
                  </p:pic>
                </p:oleObj>
              </mc:Fallback>
            </mc:AlternateContent>
          </a:graphicData>
        </a:graphic>
      </p:graphicFrame>
      <p:sp>
        <p:nvSpPr>
          <p:cNvPr id="25" name="Rectangle 24"/>
          <p:cNvSpPr/>
          <p:nvPr/>
        </p:nvSpPr>
        <p:spPr>
          <a:xfrm>
            <a:off x="1299550" y="5638800"/>
            <a:ext cx="2882520"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From </a:t>
            </a:r>
            <a:r>
              <a:rPr lang="en-US" dirty="0">
                <a:latin typeface="Times New Roman" panose="02020603050405020304" pitchFamily="18" charset="0"/>
                <a:ea typeface="Times New Roman" panose="02020603050405020304" pitchFamily="18" charset="0"/>
                <a:cs typeface="Gautami" panose="020B0502040204020203" pitchFamily="34" charset="0"/>
              </a:rPr>
              <a:t>(1), x = 2y – z + w = 2 </a:t>
            </a:r>
            <a:endParaRPr lang="en-US" dirty="0"/>
          </a:p>
        </p:txBody>
      </p:sp>
      <p:sp>
        <p:nvSpPr>
          <p:cNvPr id="26"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 name="Object 26"/>
          <p:cNvGraphicFramePr>
            <a:graphicFrameLocks noChangeAspect="1"/>
          </p:cNvGraphicFramePr>
          <p:nvPr>
            <p:extLst>
              <p:ext uri="{D42A27DB-BD31-4B8C-83A1-F6EECF244321}">
                <p14:modId xmlns:p14="http://schemas.microsoft.com/office/powerpoint/2010/main" val="763877053"/>
              </p:ext>
            </p:extLst>
          </p:nvPr>
        </p:nvGraphicFramePr>
        <p:xfrm>
          <a:off x="4114800" y="5545440"/>
          <a:ext cx="1559936" cy="626760"/>
        </p:xfrm>
        <a:graphic>
          <a:graphicData uri="http://schemas.openxmlformats.org/presentationml/2006/ole">
            <mc:AlternateContent xmlns:mc="http://schemas.openxmlformats.org/markup-compatibility/2006">
              <mc:Choice xmlns:v="urn:schemas-microsoft-com:vml" Requires="v">
                <p:oleObj spid="_x0000_s68691" name="Equation" r:id="rId11" imgW="1066800" imgH="431800" progId="Equation.DSMT4">
                  <p:embed/>
                </p:oleObj>
              </mc:Choice>
              <mc:Fallback>
                <p:oleObj name="Equation" r:id="rId11" imgW="1066800" imgH="431800" progId="Equation.DSMT4">
                  <p:embed/>
                  <p:pic>
                    <p:nvPicPr>
                      <p:cNvPr id="0" name="Object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5545440"/>
                        <a:ext cx="1559936" cy="62676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30" name="Rectangle 29"/>
              <p:cNvSpPr/>
              <p:nvPr/>
            </p:nvSpPr>
            <p:spPr>
              <a:xfrm>
                <a:off x="5711818" y="5650468"/>
                <a:ext cx="1206484"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 z – </a:t>
                </a:r>
                <a14:m>
                  <m:oMath xmlns:m="http://schemas.openxmlformats.org/officeDocument/2006/math">
                    <m:f>
                      <m:fPr>
                        <m:type m:val="skw"/>
                        <m:ctrlPr>
                          <a:rPr lang="en-US" i="1" smtClean="0">
                            <a:latin typeface="Cambria Math" panose="02040503050406030204" pitchFamily="18" charset="0"/>
                            <a:cs typeface="Gautami" panose="020B0502040204020203" pitchFamily="34" charset="0"/>
                          </a:rPr>
                        </m:ctrlPr>
                      </m:fPr>
                      <m:num>
                        <m:r>
                          <a:rPr lang="en-US" b="0" i="1" smtClean="0">
                            <a:latin typeface="Cambria Math" panose="02040503050406030204" pitchFamily="18" charset="0"/>
                            <a:cs typeface="Gautami" panose="020B0502040204020203" pitchFamily="34" charset="0"/>
                          </a:rPr>
                          <m:t>5</m:t>
                        </m:r>
                      </m:num>
                      <m:den>
                        <m:r>
                          <a:rPr lang="en-US" b="0" i="1" smtClean="0">
                            <a:latin typeface="Cambria Math" panose="02040503050406030204" pitchFamily="18" charset="0"/>
                            <a:cs typeface="Gautami" panose="020B0502040204020203" pitchFamily="34" charset="0"/>
                          </a:rPr>
                          <m:t>3</m:t>
                        </m:r>
                      </m:den>
                    </m:f>
                    <m:r>
                      <a:rPr lang="en-US" b="0" i="1" smtClean="0">
                        <a:latin typeface="Cambria Math" panose="02040503050406030204" pitchFamily="18" charset="0"/>
                        <a:cs typeface="Gautami" panose="020B0502040204020203" pitchFamily="34" charset="0"/>
                      </a:rPr>
                      <m:t>𝑤</m:t>
                    </m:r>
                  </m:oMath>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5711818" y="5650468"/>
                <a:ext cx="1206484" cy="369332"/>
              </a:xfrm>
              <a:prstGeom prst="rect">
                <a:avLst/>
              </a:prstGeom>
              <a:blipFill rotWithShape="0">
                <a:blip r:embed="rId13"/>
                <a:stretch>
                  <a:fillRect l="-4545" t="-116393" r="-27778" b="-175410"/>
                </a:stretch>
              </a:blipFill>
            </p:spPr>
            <p:txBody>
              <a:bodyPr/>
              <a:lstStyle/>
              <a:p>
                <a:r>
                  <a:rPr lang="en-US">
                    <a:noFill/>
                  </a:rPr>
                  <a:t> </a:t>
                </a:r>
              </a:p>
            </p:txBody>
          </p:sp>
        </mc:Fallback>
      </mc:AlternateContent>
    </p:spTree>
    <p:extLst>
      <p:ext uri="{BB962C8B-B14F-4D97-AF65-F5344CB8AC3E}">
        <p14:creationId xmlns:p14="http://schemas.microsoft.com/office/powerpoint/2010/main" val="11596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2" grpId="0"/>
      <p:bldP spid="25" grpId="0"/>
      <p:bldP spid="3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61</a:t>
            </a:fld>
            <a:endParaRPr lang="en-US"/>
          </a:p>
        </p:txBody>
      </p:sp>
      <p:sp>
        <p:nvSpPr>
          <p:cNvPr id="3" name="Rectangle 2"/>
          <p:cNvSpPr/>
          <p:nvPr/>
        </p:nvSpPr>
        <p:spPr>
          <a:xfrm>
            <a:off x="609600" y="304800"/>
            <a:ext cx="75438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Choosing z =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 =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,where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are arbitrary constants, we have x </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t>k</a:t>
            </a:r>
            <a:r>
              <a:rPr lang="en-US" baseline="-25000" dirty="0"/>
              <a:t>1</a:t>
            </a:r>
            <a:r>
              <a:rPr lang="en-US" dirty="0"/>
              <a:t> -</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041272521"/>
              </p:ext>
            </p:extLst>
          </p:nvPr>
        </p:nvGraphicFramePr>
        <p:xfrm>
          <a:off x="7913881" y="219075"/>
          <a:ext cx="468119" cy="619125"/>
        </p:xfrm>
        <a:graphic>
          <a:graphicData uri="http://schemas.openxmlformats.org/presentationml/2006/ole">
            <mc:AlternateContent xmlns:mc="http://schemas.openxmlformats.org/markup-compatibility/2006">
              <mc:Choice xmlns:v="urn:schemas-microsoft-com:vml" Requires="v">
                <p:oleObj spid="_x0000_s69687" name="Equation" r:id="rId3" imgW="291973" imgH="393529" progId="Equation.DSMT4">
                  <p:embed/>
                </p:oleObj>
              </mc:Choice>
              <mc:Fallback>
                <p:oleObj name="Equation" r:id="rId3" imgW="291973" imgH="393529"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881" y="219075"/>
                        <a:ext cx="468119" cy="619125"/>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705350421"/>
              </p:ext>
            </p:extLst>
          </p:nvPr>
        </p:nvGraphicFramePr>
        <p:xfrm>
          <a:off x="914400" y="838200"/>
          <a:ext cx="1219200" cy="602255"/>
        </p:xfrm>
        <a:graphic>
          <a:graphicData uri="http://schemas.openxmlformats.org/presentationml/2006/ole">
            <mc:AlternateContent xmlns:mc="http://schemas.openxmlformats.org/markup-compatibility/2006">
              <mc:Choice xmlns:v="urn:schemas-microsoft-com:vml" Requires="v">
                <p:oleObj spid="_x0000_s69688" name="Equation" r:id="rId5" imgW="787058" imgH="393529" progId="Equation.DSMT4">
                  <p:embed/>
                </p:oleObj>
              </mc:Choice>
              <mc:Fallback>
                <p:oleObj name="Equation" r:id="rId5" imgW="787058"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838200"/>
                        <a:ext cx="1219200" cy="602255"/>
                      </a:xfrm>
                      <a:prstGeom prst="rect">
                        <a:avLst/>
                      </a:prstGeom>
                      <a:noFill/>
                    </p:spPr>
                  </p:pic>
                </p:oleObj>
              </mc:Fallback>
            </mc:AlternateContent>
          </a:graphicData>
        </a:graphic>
      </p:graphicFrame>
      <p:sp>
        <p:nvSpPr>
          <p:cNvPr id="8" name="Rectangle 7"/>
          <p:cNvSpPr/>
          <p:nvPr/>
        </p:nvSpPr>
        <p:spPr>
          <a:xfrm>
            <a:off x="849045" y="1676400"/>
            <a:ext cx="979755"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x =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Symbol" panose="05050102010706020507" pitchFamily="18" charset="2"/>
                <a:ea typeface="Times New Roman" panose="02020603050405020304" pitchFamily="18" charset="0"/>
                <a:cs typeface="Gautami" panose="020B0502040204020203" pitchFamily="34" charset="0"/>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416650948"/>
              </p:ext>
            </p:extLst>
          </p:nvPr>
        </p:nvGraphicFramePr>
        <p:xfrm>
          <a:off x="1752600" y="1604523"/>
          <a:ext cx="400034" cy="529077"/>
        </p:xfrm>
        <a:graphic>
          <a:graphicData uri="http://schemas.openxmlformats.org/presentationml/2006/ole">
            <mc:AlternateContent xmlns:mc="http://schemas.openxmlformats.org/markup-compatibility/2006">
              <mc:Choice xmlns:v="urn:schemas-microsoft-com:vml" Requires="v">
                <p:oleObj spid="_x0000_s69689" name="Equation" r:id="rId7" imgW="291973" imgH="393529" progId="Equation.DSMT4">
                  <p:embed/>
                </p:oleObj>
              </mc:Choice>
              <mc:Fallback>
                <p:oleObj name="Equation" r:id="rId7" imgW="291973" imgH="393529"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04523"/>
                        <a:ext cx="400034" cy="529077"/>
                      </a:xfrm>
                      <a:prstGeom prst="rect">
                        <a:avLst/>
                      </a:prstGeom>
                      <a:noFill/>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924657942"/>
              </p:ext>
            </p:extLst>
          </p:nvPr>
        </p:nvGraphicFramePr>
        <p:xfrm>
          <a:off x="2438400" y="1604523"/>
          <a:ext cx="1071058" cy="529077"/>
        </p:xfrm>
        <a:graphic>
          <a:graphicData uri="http://schemas.openxmlformats.org/presentationml/2006/ole">
            <mc:AlternateContent xmlns:mc="http://schemas.openxmlformats.org/markup-compatibility/2006">
              <mc:Choice xmlns:v="urn:schemas-microsoft-com:vml" Requires="v">
                <p:oleObj spid="_x0000_s69690" name="Equation" r:id="rId8" imgW="787058" imgH="393529" progId="Equation.DSMT4">
                  <p:embed/>
                </p:oleObj>
              </mc:Choice>
              <mc:Fallback>
                <p:oleObj name="Equation" r:id="rId8" imgW="787058" imgH="393529"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604523"/>
                        <a:ext cx="1071058" cy="529077"/>
                      </a:xfrm>
                      <a:prstGeom prst="rect">
                        <a:avLst/>
                      </a:prstGeom>
                      <a:noFill/>
                    </p:spPr>
                  </p:pic>
                </p:oleObj>
              </mc:Fallback>
            </mc:AlternateContent>
          </a:graphicData>
        </a:graphic>
      </p:graphicFrame>
      <p:sp>
        <p:nvSpPr>
          <p:cNvPr id="13" name="Rectangle 12"/>
          <p:cNvSpPr/>
          <p:nvPr/>
        </p:nvSpPr>
        <p:spPr>
          <a:xfrm>
            <a:off x="849045" y="2286000"/>
            <a:ext cx="7532955" cy="646331"/>
          </a:xfrm>
          <a:prstGeom prst="rect">
            <a:avLst/>
          </a:prstGeom>
        </p:spPr>
        <p:txBody>
          <a:bodyPr wrap="square">
            <a:spAutoFit/>
          </a:bodyPr>
          <a:lstStyle/>
          <a:p>
            <a:pPr marL="360045" marR="0" indent="-360045" algn="just">
              <a:spcBef>
                <a:spcPts val="300"/>
              </a:spcBef>
              <a:spcAft>
                <a:spcPts val="3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z =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 =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w</a:t>
            </a:r>
            <a:r>
              <a:rPr lang="en-US" dirty="0">
                <a:latin typeface="Times New Roman" panose="02020603050405020304" pitchFamily="18" charset="0"/>
                <a:ea typeface="Times New Roman" panose="02020603050405020304" pitchFamily="18" charset="0"/>
                <a:cs typeface="Gautami" panose="020B0502040204020203" pitchFamily="34" charset="0"/>
              </a:rPr>
              <a:t>here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k</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are arbitrary constants, constitute the general solution of the given system of equations.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4" name="Rectangle 13"/>
          <p:cNvSpPr/>
          <p:nvPr/>
        </p:nvSpPr>
        <p:spPr>
          <a:xfrm>
            <a:off x="685800" y="3092440"/>
            <a:ext cx="6781800" cy="1431161"/>
          </a:xfrm>
          <a:prstGeom prst="rect">
            <a:avLst/>
          </a:prstGeom>
        </p:spPr>
        <p:txBody>
          <a:bodyPr wrap="square">
            <a:spAutoFit/>
          </a:bodyPr>
          <a:lstStyle/>
          <a:p>
            <a:pPr marL="360045" marR="0" indent="-360045" algn="just">
              <a:spcBef>
                <a:spcPts val="300"/>
              </a:spcBef>
              <a:spcAft>
                <a:spcPts val="3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Ex.3.	Solve completely the system of equations</a:t>
            </a:r>
          </a:p>
          <a:p>
            <a:pPr marL="360045" marR="0" indent="-360045" algn="just">
              <a:spcBef>
                <a:spcPts val="300"/>
              </a:spcBef>
              <a:spcAft>
                <a:spcPts val="3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4x + 2y + z + 3</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 0</a:t>
            </a:r>
          </a:p>
          <a:p>
            <a:pPr marL="360045" marR="0" indent="-360045" algn="just">
              <a:spcBef>
                <a:spcPts val="300"/>
              </a:spcBef>
              <a:spcAft>
                <a:spcPts val="3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6x + 3y + 4z + 7</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 0</a:t>
            </a:r>
          </a:p>
          <a:p>
            <a:pPr marL="360045" marR="0" indent="-360045" algn="just">
              <a:spcBef>
                <a:spcPts val="300"/>
              </a:spcBef>
              <a:spcAft>
                <a:spcPts val="300"/>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2x + y +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 0</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5" name="Rectangle 14"/>
          <p:cNvSpPr/>
          <p:nvPr/>
        </p:nvSpPr>
        <p:spPr>
          <a:xfrm>
            <a:off x="762000" y="4535269"/>
            <a:ext cx="7010400" cy="369332"/>
          </a:xfrm>
          <a:prstGeom prst="rect">
            <a:avLst/>
          </a:prstGeom>
        </p:spPr>
        <p:txBody>
          <a:bodyPr wrap="square">
            <a:spAutoFit/>
          </a:bodyPr>
          <a:lstStyle/>
          <a:p>
            <a:pPr marL="360045" marR="0" indent="-360045" algn="just">
              <a:spcBef>
                <a:spcPts val="300"/>
              </a:spcBef>
              <a:spcAft>
                <a:spcPts val="300"/>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	</a:t>
            </a:r>
            <a:r>
              <a:rPr lang="en-US" dirty="0">
                <a:latin typeface="Times New Roman" panose="02020603050405020304" pitchFamily="18" charset="0"/>
                <a:ea typeface="Times New Roman" panose="02020603050405020304" pitchFamily="18" charset="0"/>
                <a:cs typeface="Gautami" panose="020B0502040204020203" pitchFamily="34" charset="0"/>
              </a:rPr>
              <a:t>The matrix equation of the given system of equations is AX = 0</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765415234"/>
              </p:ext>
            </p:extLst>
          </p:nvPr>
        </p:nvGraphicFramePr>
        <p:xfrm>
          <a:off x="901700" y="5156200"/>
          <a:ext cx="7251700" cy="1007680"/>
        </p:xfrm>
        <a:graphic>
          <a:graphicData uri="http://schemas.openxmlformats.org/presentationml/2006/ole">
            <mc:AlternateContent xmlns:mc="http://schemas.openxmlformats.org/markup-compatibility/2006">
              <mc:Choice xmlns:v="urn:schemas-microsoft-com:vml" Requires="v">
                <p:oleObj spid="_x0000_s69691" name="Equation" r:id="rId10" imgW="5117760" imgH="711000" progId="Equation.DSMT4">
                  <p:embed/>
                </p:oleObj>
              </mc:Choice>
              <mc:Fallback>
                <p:oleObj name="Equation" r:id="rId10" imgW="5117760" imgH="711000" progId="Equation.DSMT4">
                  <p:embed/>
                  <p:pic>
                    <p:nvPicPr>
                      <p:cNvPr id="0" name=""/>
                      <p:cNvPicPr/>
                      <p:nvPr/>
                    </p:nvPicPr>
                    <p:blipFill>
                      <a:blip r:embed="rId11"/>
                      <a:stretch>
                        <a:fillRect/>
                      </a:stretch>
                    </p:blipFill>
                    <p:spPr>
                      <a:xfrm>
                        <a:off x="901700" y="5156200"/>
                        <a:ext cx="7251700" cy="1007680"/>
                      </a:xfrm>
                      <a:prstGeom prst="rect">
                        <a:avLst/>
                      </a:prstGeom>
                    </p:spPr>
                  </p:pic>
                </p:oleObj>
              </mc:Fallback>
            </mc:AlternateContent>
          </a:graphicData>
        </a:graphic>
      </p:graphicFrame>
    </p:spTree>
    <p:extLst>
      <p:ext uri="{BB962C8B-B14F-4D97-AF65-F5344CB8AC3E}">
        <p14:creationId xmlns:p14="http://schemas.microsoft.com/office/powerpoint/2010/main" val="9850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62</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528418889"/>
              </p:ext>
            </p:extLst>
          </p:nvPr>
        </p:nvGraphicFramePr>
        <p:xfrm>
          <a:off x="1600200" y="228600"/>
          <a:ext cx="914400" cy="1463040"/>
        </p:xfrm>
        <a:graphic>
          <a:graphicData uri="http://schemas.openxmlformats.org/presentationml/2006/ole">
            <mc:AlternateContent xmlns:mc="http://schemas.openxmlformats.org/markup-compatibility/2006">
              <mc:Choice xmlns:v="urn:schemas-microsoft-com:vml" Requires="v">
                <p:oleObj spid="_x0000_s43637" name="Equation" r:id="rId3" imgW="571320" imgH="914400" progId="Equation.DSMT4">
                  <p:embed/>
                </p:oleObj>
              </mc:Choice>
              <mc:Fallback>
                <p:oleObj name="Equation" r:id="rId3" imgW="571320" imgH="914400" progId="Equation.DSMT4">
                  <p:embed/>
                  <p:pic>
                    <p:nvPicPr>
                      <p:cNvPr id="0" name=""/>
                      <p:cNvPicPr/>
                      <p:nvPr/>
                    </p:nvPicPr>
                    <p:blipFill>
                      <a:blip r:embed="rId4"/>
                      <a:stretch>
                        <a:fillRect/>
                      </a:stretch>
                    </p:blipFill>
                    <p:spPr>
                      <a:xfrm>
                        <a:off x="1600200" y="228600"/>
                        <a:ext cx="914400" cy="1463040"/>
                      </a:xfrm>
                      <a:prstGeom prst="rect">
                        <a:avLst/>
                      </a:prstGeom>
                    </p:spPr>
                  </p:pic>
                </p:oleObj>
              </mc:Fallback>
            </mc:AlternateContent>
          </a:graphicData>
        </a:graphic>
      </p:graphicFrame>
      <p:sp>
        <p:nvSpPr>
          <p:cNvPr id="4" name="Rectangle 3"/>
          <p:cNvSpPr/>
          <p:nvPr/>
        </p:nvSpPr>
        <p:spPr>
          <a:xfrm>
            <a:off x="533400" y="1905000"/>
            <a:ext cx="7772400" cy="1000274"/>
          </a:xfrm>
          <a:prstGeom prst="rect">
            <a:avLst/>
          </a:prstGeom>
        </p:spPr>
        <p:txBody>
          <a:bodyPr wrap="square">
            <a:spAutoFit/>
          </a:bodyPr>
          <a:lstStyle/>
          <a:p>
            <a:pPr marL="360045" marR="0" indent="-360045" algn="just">
              <a:spcBef>
                <a:spcPts val="300"/>
              </a:spcBef>
              <a:spcAft>
                <a:spcPts val="3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Now we have to reduce the coefficient matrix A to Echelon form by using E – row transformation only.</a:t>
            </a:r>
          </a:p>
          <a:p>
            <a:pPr marL="360045" marR="0" indent="-360045" algn="just">
              <a:spcBef>
                <a:spcPts val="300"/>
              </a:spcBef>
              <a:spcAft>
                <a:spcPts val="300"/>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3R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5" name="Rectangle 4"/>
          <p:cNvSpPr/>
          <p:nvPr/>
        </p:nvSpPr>
        <p:spPr>
          <a:xfrm>
            <a:off x="1143000" y="3244334"/>
            <a:ext cx="52931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a:t>
            </a:r>
            <a:r>
              <a:rPr lang="en-US" b="1"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p:sp>
        <p:nvSpPr>
          <p:cNvPr id="6" name="Rectangle 5"/>
          <p:cNvSpPr/>
          <p:nvPr/>
        </p:nvSpPr>
        <p:spPr>
          <a:xfrm>
            <a:off x="1143000" y="4648200"/>
            <a:ext cx="52931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a:t>
            </a:r>
            <a:r>
              <a:rPr lang="en-US" b="1"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547908890"/>
              </p:ext>
            </p:extLst>
          </p:nvPr>
        </p:nvGraphicFramePr>
        <p:xfrm>
          <a:off x="1828799" y="3071812"/>
          <a:ext cx="1557529" cy="1042988"/>
        </p:xfrm>
        <a:graphic>
          <a:graphicData uri="http://schemas.openxmlformats.org/presentationml/2006/ole">
            <mc:AlternateContent xmlns:mc="http://schemas.openxmlformats.org/markup-compatibility/2006">
              <mc:Choice xmlns:v="urn:schemas-microsoft-com:vml" Requires="v">
                <p:oleObj spid="_x0000_s43638" name="Equation" r:id="rId5" imgW="1066800" imgH="711200" progId="Equation.DSMT4">
                  <p:embed/>
                </p:oleObj>
              </mc:Choice>
              <mc:Fallback>
                <p:oleObj name="Equation" r:id="rId5" imgW="1066800" imgH="7112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799" y="3071812"/>
                        <a:ext cx="1557529" cy="1042988"/>
                      </a:xfrm>
                      <a:prstGeom prst="rect">
                        <a:avLst/>
                      </a:prstGeom>
                      <a:noFill/>
                    </p:spPr>
                  </p:pic>
                </p:oleObj>
              </mc:Fallback>
            </mc:AlternateContent>
          </a:graphicData>
        </a:graphic>
      </p:graphicFrame>
      <p:sp>
        <p:nvSpPr>
          <p:cNvPr id="9" name="Rectangle 8"/>
          <p:cNvSpPr/>
          <p:nvPr/>
        </p:nvSpPr>
        <p:spPr>
          <a:xfrm>
            <a:off x="3697531" y="3244334"/>
            <a:ext cx="338906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5R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0"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514620027"/>
              </p:ext>
            </p:extLst>
          </p:nvPr>
        </p:nvGraphicFramePr>
        <p:xfrm>
          <a:off x="1828800" y="4303157"/>
          <a:ext cx="1447800" cy="1131094"/>
        </p:xfrm>
        <a:graphic>
          <a:graphicData uri="http://schemas.openxmlformats.org/presentationml/2006/ole">
            <mc:AlternateContent xmlns:mc="http://schemas.openxmlformats.org/markup-compatibility/2006">
              <mc:Choice xmlns:v="urn:schemas-microsoft-com:vml" Requires="v">
                <p:oleObj spid="_x0000_s43639" name="Equation" r:id="rId7" imgW="914400" imgH="711200" progId="Equation.DSMT4">
                  <p:embed/>
                </p:oleObj>
              </mc:Choice>
              <mc:Fallback>
                <p:oleObj name="Equation" r:id="rId7" imgW="914400" imgH="71120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303157"/>
                        <a:ext cx="1447800" cy="1131094"/>
                      </a:xfrm>
                      <a:prstGeom prst="rect">
                        <a:avLst/>
                      </a:prstGeom>
                      <a:noFill/>
                    </p:spPr>
                  </p:pic>
                </p:oleObj>
              </mc:Fallback>
            </mc:AlternateContent>
          </a:graphicData>
        </a:graphic>
      </p:graphicFrame>
      <p:sp>
        <p:nvSpPr>
          <p:cNvPr id="12" name="Rectangle 11"/>
          <p:cNvSpPr/>
          <p:nvPr/>
        </p:nvSpPr>
        <p:spPr>
          <a:xfrm>
            <a:off x="1198158" y="5726668"/>
            <a:ext cx="230704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which in Echelon form</a:t>
            </a:r>
            <a:endParaRPr lang="en-US" dirty="0"/>
          </a:p>
        </p:txBody>
      </p:sp>
      <p:sp>
        <p:nvSpPr>
          <p:cNvPr id="13" name="Rectangle 12"/>
          <p:cNvSpPr/>
          <p:nvPr/>
        </p:nvSpPr>
        <p:spPr>
          <a:xfrm>
            <a:off x="838200" y="6172200"/>
            <a:ext cx="7467600" cy="646331"/>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Here the rank of A = r = the number of non – zero rows of the equivalent matrix A = 2</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5422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63</a:t>
            </a:fld>
            <a:endParaRPr lang="en-US"/>
          </a:p>
        </p:txBody>
      </p:sp>
      <p:sp>
        <p:nvSpPr>
          <p:cNvPr id="3" name="Rectangle 2"/>
          <p:cNvSpPr/>
          <p:nvPr/>
        </p:nvSpPr>
        <p:spPr>
          <a:xfrm>
            <a:off x="304800" y="337999"/>
            <a:ext cx="8001000" cy="2010807"/>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r = 2 &lt; n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the number of unknowns.</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So that the given system of equations has an infinite number of solutions.  Of these solutions, n – r = 4 – 2 = 2 are linearly independent and the remaining are depending upon them. So we have to assign arbitrary values for 2 variables and the remaining 2 variables are depending up on them.</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Now the equivalent matrix equation of AX = 0 is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333190261"/>
              </p:ext>
            </p:extLst>
          </p:nvPr>
        </p:nvGraphicFramePr>
        <p:xfrm>
          <a:off x="1905000" y="2514600"/>
          <a:ext cx="1371600" cy="1071563"/>
        </p:xfrm>
        <a:graphic>
          <a:graphicData uri="http://schemas.openxmlformats.org/presentationml/2006/ole">
            <mc:AlternateContent xmlns:mc="http://schemas.openxmlformats.org/markup-compatibility/2006">
              <mc:Choice xmlns:v="urn:schemas-microsoft-com:vml" Requires="v">
                <p:oleObj spid="_x0000_s44655" name="Equation" r:id="rId3" imgW="914400" imgH="711200" progId="Equation.DSMT4">
                  <p:embed/>
                </p:oleObj>
              </mc:Choice>
              <mc:Fallback>
                <p:oleObj name="Equation" r:id="rId3" imgW="914400" imgH="7112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14600"/>
                        <a:ext cx="1371600" cy="1071563"/>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922305751"/>
              </p:ext>
            </p:extLst>
          </p:nvPr>
        </p:nvGraphicFramePr>
        <p:xfrm>
          <a:off x="3429000" y="2438400"/>
          <a:ext cx="384105" cy="1189486"/>
        </p:xfrm>
        <a:graphic>
          <a:graphicData uri="http://schemas.openxmlformats.org/presentationml/2006/ole">
            <mc:AlternateContent xmlns:mc="http://schemas.openxmlformats.org/markup-compatibility/2006">
              <mc:Choice xmlns:v="urn:schemas-microsoft-com:vml" Requires="v">
                <p:oleObj spid="_x0000_s44656" name="Equation" r:id="rId5" imgW="292100" imgH="914400" progId="Equation.DSMT4">
                  <p:embed/>
                </p:oleObj>
              </mc:Choice>
              <mc:Fallback>
                <p:oleObj name="Equation" r:id="rId5" imgW="292100" imgH="9144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438400"/>
                        <a:ext cx="384105" cy="1189486"/>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21751466"/>
              </p:ext>
            </p:extLst>
          </p:nvPr>
        </p:nvGraphicFramePr>
        <p:xfrm>
          <a:off x="3955731" y="2468114"/>
          <a:ext cx="463869" cy="1113286"/>
        </p:xfrm>
        <a:graphic>
          <a:graphicData uri="http://schemas.openxmlformats.org/presentationml/2006/ole">
            <mc:AlternateContent xmlns:mc="http://schemas.openxmlformats.org/markup-compatibility/2006">
              <mc:Choice xmlns:v="urn:schemas-microsoft-com:vml" Requires="v">
                <p:oleObj spid="_x0000_s44657" name="Equation" r:id="rId7" imgW="380880" imgH="914400" progId="Equation.DSMT4">
                  <p:embed/>
                </p:oleObj>
              </mc:Choice>
              <mc:Fallback>
                <p:oleObj name="Equation" r:id="rId7" imgW="380880" imgH="914400" progId="Equation.DSMT4">
                  <p:embed/>
                  <p:pic>
                    <p:nvPicPr>
                      <p:cNvPr id="0" name=""/>
                      <p:cNvPicPr/>
                      <p:nvPr/>
                    </p:nvPicPr>
                    <p:blipFill>
                      <a:blip r:embed="rId8"/>
                      <a:stretch>
                        <a:fillRect/>
                      </a:stretch>
                    </p:blipFill>
                    <p:spPr>
                      <a:xfrm>
                        <a:off x="3955731" y="2468114"/>
                        <a:ext cx="463869" cy="1113286"/>
                      </a:xfrm>
                      <a:prstGeom prst="rect">
                        <a:avLst/>
                      </a:prstGeom>
                    </p:spPr>
                  </p:pic>
                </p:oleObj>
              </mc:Fallback>
            </mc:AlternateContent>
          </a:graphicData>
        </a:graphic>
      </p:graphicFrame>
      <p:sp>
        <p:nvSpPr>
          <p:cNvPr id="10" name="Rectangle 9"/>
          <p:cNvSpPr/>
          <p:nvPr/>
        </p:nvSpPr>
        <p:spPr>
          <a:xfrm>
            <a:off x="1981200" y="3733800"/>
            <a:ext cx="4572000" cy="3077766"/>
          </a:xfrm>
          <a:prstGeom prst="rect">
            <a:avLst/>
          </a:prstGeom>
        </p:spPr>
        <p:txBody>
          <a:bodyPr>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The equations can be written as </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4x + 2y + z + 3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 0 ….. (1)</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5z + 5</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 0 …. (2)</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From (2); 5z = – 5</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z = –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From (1); 4x = – 2y – z – 3</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 – 2y +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 3</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4x = – 2y – 2</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x = – y/2 –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/2 = – 1/2 (y +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29389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64</a:t>
            </a:fld>
            <a:endParaRPr lang="en-US"/>
          </a:p>
        </p:txBody>
      </p:sp>
      <p:sp>
        <p:nvSpPr>
          <p:cNvPr id="3" name="Rectangle 2"/>
          <p:cNvSpPr/>
          <p:nvPr/>
        </p:nvSpPr>
        <p:spPr>
          <a:xfrm>
            <a:off x="685800" y="228600"/>
            <a:ext cx="7543800" cy="774571"/>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Choosing y =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and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where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and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are arbitrary constants, we have</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x = –1/2[c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 </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z = –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53777592"/>
              </p:ext>
            </p:extLst>
          </p:nvPr>
        </p:nvGraphicFramePr>
        <p:xfrm>
          <a:off x="990599" y="1143000"/>
          <a:ext cx="3775587" cy="609600"/>
        </p:xfrm>
        <a:graphic>
          <a:graphicData uri="http://schemas.openxmlformats.org/presentationml/2006/ole">
            <mc:AlternateContent xmlns:mc="http://schemas.openxmlformats.org/markup-compatibility/2006">
              <mc:Choice xmlns:v="urn:schemas-microsoft-com:vml" Requires="v">
                <p:oleObj spid="_x0000_s45468" name="Equation" r:id="rId3" imgW="2438280" imgH="393480" progId="Equation.DSMT4">
                  <p:embed/>
                </p:oleObj>
              </mc:Choice>
              <mc:Fallback>
                <p:oleObj name="Equation" r:id="rId3" imgW="2438280" imgH="393480" progId="Equation.DSMT4">
                  <p:embed/>
                  <p:pic>
                    <p:nvPicPr>
                      <p:cNvPr id="0" name=""/>
                      <p:cNvPicPr/>
                      <p:nvPr/>
                    </p:nvPicPr>
                    <p:blipFill>
                      <a:blip r:embed="rId4"/>
                      <a:stretch>
                        <a:fillRect/>
                      </a:stretch>
                    </p:blipFill>
                    <p:spPr>
                      <a:xfrm>
                        <a:off x="990599" y="1143000"/>
                        <a:ext cx="3775587" cy="609600"/>
                      </a:xfrm>
                      <a:prstGeom prst="rect">
                        <a:avLst/>
                      </a:prstGeom>
                    </p:spPr>
                  </p:pic>
                </p:oleObj>
              </mc:Fallback>
            </mc:AlternateContent>
          </a:graphicData>
        </a:graphic>
      </p:graphicFrame>
      <p:sp>
        <p:nvSpPr>
          <p:cNvPr id="5" name="Rectangle 4"/>
          <p:cNvSpPr/>
          <p:nvPr/>
        </p:nvSpPr>
        <p:spPr>
          <a:xfrm>
            <a:off x="914399" y="1905000"/>
            <a:ext cx="7162801" cy="646331"/>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w</a:t>
            </a:r>
            <a:r>
              <a:rPr lang="en-US" dirty="0" smtClean="0">
                <a:latin typeface="Times New Roman" panose="02020603050405020304" pitchFamily="18" charset="0"/>
                <a:ea typeface="Times New Roman" panose="02020603050405020304" pitchFamily="18" charset="0"/>
                <a:cs typeface="Gautami" panose="020B0502040204020203" pitchFamily="34" charset="0"/>
              </a:rPr>
              <a:t>here </a:t>
            </a:r>
            <a:r>
              <a:rPr lang="en-US" dirty="0">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c</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are arbitrary constants, constitute the general solution of </a:t>
            </a:r>
            <a:r>
              <a:rPr lang="en-US" dirty="0" smtClean="0">
                <a:latin typeface="Times New Roman" panose="02020603050405020304" pitchFamily="18" charset="0"/>
                <a:ea typeface="Times New Roman" panose="02020603050405020304" pitchFamily="18" charset="0"/>
                <a:cs typeface="Gautami" panose="020B0502040204020203" pitchFamily="34" charset="0"/>
              </a:rPr>
              <a:t>the given </a:t>
            </a:r>
            <a:r>
              <a:rPr lang="en-US" dirty="0">
                <a:latin typeface="Times New Roman" panose="02020603050405020304" pitchFamily="18" charset="0"/>
                <a:ea typeface="Times New Roman" panose="02020603050405020304" pitchFamily="18" charset="0"/>
                <a:cs typeface="Gautami" panose="020B0502040204020203" pitchFamily="34" charset="0"/>
              </a:rPr>
              <a:t>system of equations.</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6" name="Rectangle 5"/>
          <p:cNvSpPr/>
          <p:nvPr/>
        </p:nvSpPr>
        <p:spPr>
          <a:xfrm>
            <a:off x="762000" y="2786152"/>
            <a:ext cx="7086600" cy="1585049"/>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Ex.4.	Solve the following system of equations for all values of k.</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2x + 3ky + (3 k + 4) = 0</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x + (k + 4) y + (4 k + 2) z = 0</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			x + 2 (k + 1) y + (3k + 4) z = 0</a:t>
            </a:r>
            <a:endParaRPr lang="en-US" dirty="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7" name="Rectangle 6"/>
          <p:cNvSpPr/>
          <p:nvPr/>
        </p:nvSpPr>
        <p:spPr>
          <a:xfrm>
            <a:off x="990600" y="4611469"/>
            <a:ext cx="7239000" cy="369332"/>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Sol.:</a:t>
            </a:r>
            <a:r>
              <a:rPr lang="en-US" dirty="0">
                <a:latin typeface="Times New Roman" panose="02020603050405020304" pitchFamily="18" charset="0"/>
                <a:ea typeface="Times New Roman" panose="02020603050405020304" pitchFamily="18" charset="0"/>
                <a:cs typeface="Gautami" panose="020B0502040204020203" pitchFamily="34" charset="0"/>
              </a:rPr>
              <a:t>	The matrix equation of the given system of equations is AX = B</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162266918"/>
              </p:ext>
            </p:extLst>
          </p:nvPr>
        </p:nvGraphicFramePr>
        <p:xfrm>
          <a:off x="617537" y="5257800"/>
          <a:ext cx="7612063" cy="990600"/>
        </p:xfrm>
        <a:graphic>
          <a:graphicData uri="http://schemas.openxmlformats.org/presentationml/2006/ole">
            <mc:AlternateContent xmlns:mc="http://schemas.openxmlformats.org/markup-compatibility/2006">
              <mc:Choice xmlns:v="urn:schemas-microsoft-com:vml" Requires="v">
                <p:oleObj spid="_x0000_s45469" name="Equation" r:id="rId5" imgW="5486400" imgH="711000" progId="Equation.DSMT4">
                  <p:embed/>
                </p:oleObj>
              </mc:Choice>
              <mc:Fallback>
                <p:oleObj name="Equation" r:id="rId5" imgW="5486400" imgH="711000" progId="Equation.DSMT4">
                  <p:embed/>
                  <p:pic>
                    <p:nvPicPr>
                      <p:cNvPr id="0" name="Object 4"/>
                      <p:cNvPicPr>
                        <a:picLocks noChangeAspect="1" noChangeArrowheads="1"/>
                      </p:cNvPicPr>
                      <p:nvPr/>
                    </p:nvPicPr>
                    <p:blipFill>
                      <a:blip r:embed="rId6"/>
                      <a:srcRect/>
                      <a:stretch>
                        <a:fillRect/>
                      </a:stretch>
                    </p:blipFill>
                    <p:spPr bwMode="auto">
                      <a:xfrm>
                        <a:off x="617537" y="5257800"/>
                        <a:ext cx="7612063" cy="990600"/>
                      </a:xfrm>
                      <a:prstGeom prst="rect">
                        <a:avLst/>
                      </a:prstGeom>
                      <a:noFill/>
                    </p:spPr>
                  </p:pic>
                </p:oleObj>
              </mc:Fallback>
            </mc:AlternateContent>
          </a:graphicData>
        </a:graphic>
      </p:graphicFrame>
    </p:spTree>
    <p:extLst>
      <p:ext uri="{BB962C8B-B14F-4D97-AF65-F5344CB8AC3E}">
        <p14:creationId xmlns:p14="http://schemas.microsoft.com/office/powerpoint/2010/main" val="91435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65</a:t>
            </a:fld>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82906725"/>
              </p:ext>
            </p:extLst>
          </p:nvPr>
        </p:nvGraphicFramePr>
        <p:xfrm>
          <a:off x="2673350" y="228600"/>
          <a:ext cx="755650" cy="966030"/>
        </p:xfrm>
        <a:graphic>
          <a:graphicData uri="http://schemas.openxmlformats.org/presentationml/2006/ole">
            <mc:AlternateContent xmlns:mc="http://schemas.openxmlformats.org/markup-compatibility/2006">
              <mc:Choice xmlns:v="urn:schemas-microsoft-com:vml" Requires="v">
                <p:oleObj spid="_x0000_s46901" name="Equation" r:id="rId3" imgW="558720" imgH="711000" progId="Equation.DSMT4">
                  <p:embed/>
                </p:oleObj>
              </mc:Choice>
              <mc:Fallback>
                <p:oleObj name="Equation" r:id="rId3" imgW="558720" imgH="711000" progId="Equation.DSMT4">
                  <p:embed/>
                  <p:pic>
                    <p:nvPicPr>
                      <p:cNvPr id="0" name="Object 1"/>
                      <p:cNvPicPr>
                        <a:picLocks noChangeAspect="1" noChangeArrowheads="1"/>
                      </p:cNvPicPr>
                      <p:nvPr/>
                    </p:nvPicPr>
                    <p:blipFill>
                      <a:blip r:embed="rId4"/>
                      <a:srcRect/>
                      <a:stretch>
                        <a:fillRect/>
                      </a:stretch>
                    </p:blipFill>
                    <p:spPr bwMode="auto">
                      <a:xfrm>
                        <a:off x="2673350" y="228600"/>
                        <a:ext cx="755650" cy="966030"/>
                      </a:xfrm>
                      <a:prstGeom prst="rect">
                        <a:avLst/>
                      </a:prstGeom>
                      <a:noFill/>
                    </p:spPr>
                  </p:pic>
                </p:oleObj>
              </mc:Fallback>
            </mc:AlternateContent>
          </a:graphicData>
        </a:graphic>
      </p:graphicFrame>
      <p:sp>
        <p:nvSpPr>
          <p:cNvPr id="5" name="Rectangle 4"/>
          <p:cNvSpPr/>
          <p:nvPr/>
        </p:nvSpPr>
        <p:spPr>
          <a:xfrm>
            <a:off x="1371600" y="1371600"/>
            <a:ext cx="2810385"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6" name="Rectangle 5"/>
          <p:cNvSpPr/>
          <p:nvPr/>
        </p:nvSpPr>
        <p:spPr>
          <a:xfrm>
            <a:off x="1066800" y="2057400"/>
            <a:ext cx="52931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a:t>
            </a:r>
            <a:r>
              <a:rPr lang="en-US" b="1"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p:sp>
        <p:nvSpPr>
          <p:cNvPr id="7" name="Rectangle 6"/>
          <p:cNvSpPr/>
          <p:nvPr/>
        </p:nvSpPr>
        <p:spPr>
          <a:xfrm>
            <a:off x="1147088" y="3669268"/>
            <a:ext cx="52931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a:t>
            </a:r>
            <a:r>
              <a:rPr lang="en-US" b="1" dirty="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02907953"/>
              </p:ext>
            </p:extLst>
          </p:nvPr>
        </p:nvGraphicFramePr>
        <p:xfrm>
          <a:off x="1774825" y="1917902"/>
          <a:ext cx="1911068" cy="1053898"/>
        </p:xfrm>
        <a:graphic>
          <a:graphicData uri="http://schemas.openxmlformats.org/presentationml/2006/ole">
            <mc:AlternateContent xmlns:mc="http://schemas.openxmlformats.org/markup-compatibility/2006">
              <mc:Choice xmlns:v="urn:schemas-microsoft-com:vml" Requires="v">
                <p:oleObj spid="_x0000_s46902" name="Equation" r:id="rId5" imgW="1295400" imgH="711200" progId="Equation.DSMT4">
                  <p:embed/>
                </p:oleObj>
              </mc:Choice>
              <mc:Fallback>
                <p:oleObj name="Equation" r:id="rId5" imgW="1295400" imgH="7112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5" y="1917902"/>
                        <a:ext cx="1911068" cy="1053898"/>
                      </a:xfrm>
                      <a:prstGeom prst="rect">
                        <a:avLst/>
                      </a:prstGeom>
                      <a:noFill/>
                    </p:spPr>
                  </p:pic>
                </p:oleObj>
              </mc:Fallback>
            </mc:AlternateContent>
          </a:graphicData>
        </a:graphic>
      </p:graphicFrame>
      <p:sp>
        <p:nvSpPr>
          <p:cNvPr id="10" name="Rectangle 9"/>
          <p:cNvSpPr/>
          <p:nvPr/>
        </p:nvSpPr>
        <p:spPr>
          <a:xfrm>
            <a:off x="4181984" y="2057400"/>
            <a:ext cx="3742816" cy="646331"/>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Applying </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2</a:t>
            </a:r>
            <a:r>
              <a:rPr lang="en-US" dirty="0">
                <a:latin typeface="Times New Roman" panose="02020603050405020304" pitchFamily="18" charset="0"/>
                <a:ea typeface="Times New Roman" panose="02020603050405020304" pitchFamily="18" charset="0"/>
                <a:cs typeface="Gautami" panose="020B0502040204020203" pitchFamily="34" charset="0"/>
              </a:rPr>
              <a:t> – 2R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a:t>
            </a:r>
            <a:endParaRPr lang="en-US" dirty="0" smtClean="0">
              <a:latin typeface="Times New Roman" panose="02020603050405020304" pitchFamily="18" charset="0"/>
              <a:ea typeface="Times New Roman" panose="02020603050405020304" pitchFamily="18" charset="0"/>
              <a:cs typeface="Gautami" panose="020B0502040204020203" pitchFamily="34" charset="0"/>
            </a:endParaRPr>
          </a:p>
          <a:p>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smtClean="0">
                <a:latin typeface="Times New Roman" panose="02020603050405020304" pitchFamily="18" charset="0"/>
                <a:ea typeface="Times New Roman" panose="02020603050405020304" pitchFamily="18" charset="0"/>
                <a:cs typeface="Gautami" panose="020B0502040204020203" pitchFamily="34" charset="0"/>
              </a:rPr>
              <a:t>3</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3</a:t>
            </a:r>
            <a:r>
              <a:rPr lang="en-US" dirty="0">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1</a:t>
            </a:r>
            <a:r>
              <a:rPr lang="en-US" dirty="0">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81140487"/>
              </p:ext>
            </p:extLst>
          </p:nvPr>
        </p:nvGraphicFramePr>
        <p:xfrm>
          <a:off x="1831974" y="3252787"/>
          <a:ext cx="1861313" cy="1090613"/>
        </p:xfrm>
        <a:graphic>
          <a:graphicData uri="http://schemas.openxmlformats.org/presentationml/2006/ole">
            <mc:AlternateContent xmlns:mc="http://schemas.openxmlformats.org/markup-compatibility/2006">
              <mc:Choice xmlns:v="urn:schemas-microsoft-com:vml" Requires="v">
                <p:oleObj spid="_x0000_s46903" name="Equation" r:id="rId7" imgW="1218671" imgH="710891" progId="Equation.DSMT4">
                  <p:embed/>
                </p:oleObj>
              </mc:Choice>
              <mc:Fallback>
                <p:oleObj name="Equation" r:id="rId7" imgW="1218671" imgH="710891"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1974" y="3252787"/>
                        <a:ext cx="1861313" cy="109061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3" name="Rectangle 12"/>
              <p:cNvSpPr/>
              <p:nvPr/>
            </p:nvSpPr>
            <p:spPr>
              <a:xfrm>
                <a:off x="1143000" y="4572000"/>
                <a:ext cx="7162800" cy="646331"/>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If </a:t>
                </a:r>
                <a:r>
                  <a:rPr lang="en-US" dirty="0">
                    <a:latin typeface="Times New Roman" panose="02020603050405020304" pitchFamily="18" charset="0"/>
                    <a:ea typeface="Times New Roman" panose="02020603050405020304" pitchFamily="18" charset="0"/>
                    <a:cs typeface="Gautami" panose="020B0502040204020203" pitchFamily="34" charset="0"/>
                  </a:rPr>
                  <a:t>the given system of equations possesses a non-zero solution, then the coefficient matrix A is singular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a:t>
                </a:r>
                <a14:m>
                  <m:oMath xmlns:m="http://schemas.openxmlformats.org/officeDocument/2006/math">
                    <m:d>
                      <m:dPr>
                        <m:begChr m:val="|"/>
                        <m:endChr m:val="|"/>
                        <m:ctrlPr>
                          <a:rPr lang="en-US" i="1" smtClean="0">
                            <a:latin typeface="Cambria Math" panose="02040503050406030204" pitchFamily="18" charset="0"/>
                            <a:cs typeface="Gautami" panose="020B0502040204020203" pitchFamily="34" charset="0"/>
                          </a:rPr>
                        </m:ctrlPr>
                      </m:dPr>
                      <m:e>
                        <m:r>
                          <a:rPr lang="en-US" b="0" i="1" smtClean="0">
                            <a:latin typeface="Cambria Math" panose="02040503050406030204" pitchFamily="18" charset="0"/>
                            <a:cs typeface="Gautami" panose="020B0502040204020203" pitchFamily="34" charset="0"/>
                          </a:rPr>
                          <m:t>𝐴</m:t>
                        </m:r>
                      </m:e>
                    </m:d>
                    <m:r>
                      <a:rPr lang="en-US" b="0" i="1" smtClean="0">
                        <a:latin typeface="Cambria Math" panose="02040503050406030204" pitchFamily="18" charset="0"/>
                        <a:cs typeface="Gautami" panose="020B0502040204020203" pitchFamily="34" charset="0"/>
                      </a:rPr>
                      <m:t>=0</m:t>
                    </m:r>
                  </m:oMath>
                </a14:m>
                <a:r>
                  <a:rPr lang="en-US" dirty="0" smtClean="0"/>
                  <a:t> </a:t>
                </a:r>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143000" y="4572000"/>
                <a:ext cx="7162800" cy="646331"/>
              </a:xfrm>
              <a:prstGeom prst="rect">
                <a:avLst/>
              </a:prstGeom>
              <a:blipFill rotWithShape="0">
                <a:blip r:embed="rId9"/>
                <a:stretch>
                  <a:fillRect l="-766" t="-4717" b="-13208"/>
                </a:stretch>
              </a:blipFill>
            </p:spPr>
            <p:txBody>
              <a:bodyPr/>
              <a:lstStyle/>
              <a:p>
                <a:r>
                  <a:rPr lang="en-US">
                    <a:noFill/>
                  </a:rPr>
                  <a:t> </a:t>
                </a:r>
              </a:p>
            </p:txBody>
          </p:sp>
        </mc:Fallback>
      </mc:AlternateContent>
      <p:sp>
        <p:nvSpPr>
          <p:cNvPr id="1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404943823"/>
              </p:ext>
            </p:extLst>
          </p:nvPr>
        </p:nvGraphicFramePr>
        <p:xfrm>
          <a:off x="2119313" y="5334000"/>
          <a:ext cx="2097087" cy="1098550"/>
        </p:xfrm>
        <a:graphic>
          <a:graphicData uri="http://schemas.openxmlformats.org/presentationml/2006/ole">
            <mc:AlternateContent xmlns:mc="http://schemas.openxmlformats.org/markup-compatibility/2006">
              <mc:Choice xmlns:v="urn:schemas-microsoft-com:vml" Requires="v">
                <p:oleObj spid="_x0000_s46904" name="Equation" r:id="rId10" imgW="1358640" imgH="711000" progId="Equation.DSMT4">
                  <p:embed/>
                </p:oleObj>
              </mc:Choice>
              <mc:Fallback>
                <p:oleObj name="Equation" r:id="rId10" imgW="1358640" imgH="711000" progId="Equation.DSMT4">
                  <p:embed/>
                  <p:pic>
                    <p:nvPicPr>
                      <p:cNvPr id="0" name="Object 7"/>
                      <p:cNvPicPr>
                        <a:picLocks noChangeAspect="1" noChangeArrowheads="1"/>
                      </p:cNvPicPr>
                      <p:nvPr/>
                    </p:nvPicPr>
                    <p:blipFill>
                      <a:blip r:embed="rId11"/>
                      <a:srcRect/>
                      <a:stretch>
                        <a:fillRect/>
                      </a:stretch>
                    </p:blipFill>
                    <p:spPr bwMode="auto">
                      <a:xfrm>
                        <a:off x="2119313" y="5334000"/>
                        <a:ext cx="2097087" cy="1098550"/>
                      </a:xfrm>
                      <a:prstGeom prst="rect">
                        <a:avLst/>
                      </a:prstGeom>
                      <a:noFill/>
                    </p:spPr>
                  </p:pic>
                </p:oleObj>
              </mc:Fallback>
            </mc:AlternateContent>
          </a:graphicData>
        </a:graphic>
      </p:graphicFrame>
    </p:spTree>
    <p:extLst>
      <p:ext uri="{BB962C8B-B14F-4D97-AF65-F5344CB8AC3E}">
        <p14:creationId xmlns:p14="http://schemas.microsoft.com/office/powerpoint/2010/main" val="257687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66</a:t>
            </a:fld>
            <a:endParaRPr lang="en-US"/>
          </a:p>
        </p:txBody>
      </p:sp>
      <p:sp>
        <p:nvSpPr>
          <p:cNvPr id="6" name="Rectangle 5"/>
          <p:cNvSpPr/>
          <p:nvPr/>
        </p:nvSpPr>
        <p:spPr>
          <a:xfrm>
            <a:off x="1828800" y="392668"/>
            <a:ext cx="4038600" cy="369332"/>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Expanding </a:t>
            </a:r>
            <a:r>
              <a:rPr lang="en-US" dirty="0">
                <a:latin typeface="Times New Roman" panose="02020603050405020304" pitchFamily="18" charset="0"/>
                <a:ea typeface="Times New Roman" panose="02020603050405020304" pitchFamily="18" charset="0"/>
                <a:cs typeface="Gautami" panose="020B0502040204020203" pitchFamily="34" charset="0"/>
              </a:rPr>
              <a:t>with the first column, we have</a:t>
            </a:r>
            <a:endParaRPr lang="en-US" dirty="0"/>
          </a:p>
        </p:txBody>
      </p:sp>
      <mc:AlternateContent xmlns:mc="http://schemas.openxmlformats.org/markup-compatibility/2006" xmlns:a14="http://schemas.microsoft.com/office/drawing/2010/main">
        <mc:Choice Requires="a14">
          <p:sp>
            <p:nvSpPr>
              <p:cNvPr id="14" name="Rectangle 13"/>
              <p:cNvSpPr/>
              <p:nvPr/>
            </p:nvSpPr>
            <p:spPr>
              <a:xfrm>
                <a:off x="2028548" y="1078468"/>
                <a:ext cx="3171061" cy="774571"/>
              </a:xfrm>
              <a:prstGeom prst="rect">
                <a:avLst/>
              </a:prstGeom>
            </p:spPr>
            <p:txBody>
              <a:bodyPr wrap="non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(k – 8) (–k + 2) + 5k (k – 2) = </a:t>
                </a:r>
                <a:r>
                  <a:rPr lang="en-US" dirty="0" smtClean="0">
                    <a:latin typeface="Times New Roman" panose="02020603050405020304" pitchFamily="18" charset="0"/>
                    <a:ea typeface="Times New Roman" panose="02020603050405020304" pitchFamily="18" charset="0"/>
                    <a:cs typeface="Gautami" panose="020B0502040204020203" pitchFamily="34" charset="0"/>
                  </a:rPr>
                  <a:t>0 </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smtClean="0"/>
                  <a:t>4k</a:t>
                </a:r>
                <a:r>
                  <a:rPr lang="en-US" baseline="30000" dirty="0" smtClean="0"/>
                  <a:t>2 </a:t>
                </a:r>
                <a:r>
                  <a:rPr lang="en-US" dirty="0"/>
                  <a:t>– 16 = 0 </a:t>
                </a:r>
                <a:r>
                  <a:rPr lang="en-US" dirty="0">
                    <a:sym typeface="Symbol" panose="05050102010706020507" pitchFamily="18" charset="2"/>
                  </a:rPr>
                  <a:t></a:t>
                </a:r>
                <a:r>
                  <a:rPr lang="en-US" dirty="0"/>
                  <a:t> </a:t>
                </a:r>
                <a:r>
                  <a:rPr lang="en-US" dirty="0" smtClean="0"/>
                  <a:t>k=</a:t>
                </a:r>
                <a:r>
                  <a:rPr lang="en-US" dirty="0" smtClean="0">
                    <a:sym typeface="Symbol" panose="05050102010706020507" pitchFamily="18" charset="2"/>
                  </a:rPr>
                  <a:t> </a:t>
                </a:r>
                <a14:m>
                  <m:oMath xmlns:m="http://schemas.openxmlformats.org/officeDocument/2006/math">
                    <m:r>
                      <a:rPr lang="en-US" i="1" smtClean="0">
                        <a:latin typeface="Cambria Math" panose="02040503050406030204" pitchFamily="18" charset="0"/>
                        <a:ea typeface="Cambria Math" panose="02040503050406030204" pitchFamily="18" charset="0"/>
                        <a:sym typeface="Symbol" panose="05050102010706020507" pitchFamily="18" charset="2"/>
                      </a:rPr>
                      <m:t>±</m:t>
                    </m:r>
                  </m:oMath>
                </a14:m>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2</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028548" y="1078468"/>
                <a:ext cx="3171061" cy="774571"/>
              </a:xfrm>
              <a:prstGeom prst="rect">
                <a:avLst/>
              </a:prstGeom>
              <a:blipFill rotWithShape="0">
                <a:blip r:embed="rId3"/>
                <a:stretch>
                  <a:fillRect l="-1731" t="-4724" b="-11811"/>
                </a:stretch>
              </a:blipFill>
            </p:spPr>
            <p:txBody>
              <a:bodyPr/>
              <a:lstStyle/>
              <a:p>
                <a:r>
                  <a:rPr lang="en-US">
                    <a:noFill/>
                  </a:rPr>
                  <a:t> </a:t>
                </a:r>
              </a:p>
            </p:txBody>
          </p:sp>
        </mc:Fallback>
      </mc:AlternateContent>
      <p:sp>
        <p:nvSpPr>
          <p:cNvPr id="15" name="Rectangle 14"/>
          <p:cNvSpPr/>
          <p:nvPr/>
        </p:nvSpPr>
        <p:spPr>
          <a:xfrm>
            <a:off x="1447800" y="2145268"/>
            <a:ext cx="1678665"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cs typeface="Gautami" panose="020B0502040204020203" pitchFamily="34" charset="0"/>
              </a:rPr>
              <a:t>Case (</a:t>
            </a:r>
            <a:r>
              <a:rPr lang="en-US" b="1" dirty="0" err="1" smtClean="0">
                <a:latin typeface="Times New Roman" panose="02020603050405020304" pitchFamily="18" charset="0"/>
                <a:ea typeface="Times New Roman" panose="02020603050405020304" pitchFamily="18" charset="0"/>
                <a:cs typeface="Gautami" panose="020B0502040204020203" pitchFamily="34" charset="0"/>
              </a:rPr>
              <a:t>i</a:t>
            </a:r>
            <a:r>
              <a:rPr lang="en-US" b="1"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smtClean="0">
                <a:latin typeface="Times New Roman" panose="02020603050405020304" pitchFamily="18" charset="0"/>
                <a:ea typeface="Times New Roman" panose="02020603050405020304" pitchFamily="18" charset="0"/>
                <a:cs typeface="Gautami" panose="020B0502040204020203" pitchFamily="34" charset="0"/>
              </a:rPr>
              <a:t>When </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1507745612"/>
              </p:ext>
            </p:extLst>
          </p:nvPr>
        </p:nvGraphicFramePr>
        <p:xfrm>
          <a:off x="3200400" y="2133600"/>
          <a:ext cx="762000" cy="304800"/>
        </p:xfrm>
        <a:graphic>
          <a:graphicData uri="http://schemas.openxmlformats.org/presentationml/2006/ole">
            <mc:AlternateContent xmlns:mc="http://schemas.openxmlformats.org/markup-compatibility/2006">
              <mc:Choice xmlns:v="urn:schemas-microsoft-com:vml" Requires="v">
                <p:oleObj spid="_x0000_s47515" name="Equation" r:id="rId4" imgW="444240" imgH="177480" progId="Equation.DSMT4">
                  <p:embed/>
                </p:oleObj>
              </mc:Choice>
              <mc:Fallback>
                <p:oleObj name="Equation" r:id="rId4" imgW="444240" imgH="177480" progId="Equation.DSMT4">
                  <p:embed/>
                  <p:pic>
                    <p:nvPicPr>
                      <p:cNvPr id="0" name=""/>
                      <p:cNvPicPr/>
                      <p:nvPr/>
                    </p:nvPicPr>
                    <p:blipFill>
                      <a:blip r:embed="rId5"/>
                      <a:stretch>
                        <a:fillRect/>
                      </a:stretch>
                    </p:blipFill>
                    <p:spPr>
                      <a:xfrm>
                        <a:off x="3200400" y="2133600"/>
                        <a:ext cx="762000" cy="304800"/>
                      </a:xfrm>
                      <a:prstGeom prst="rect">
                        <a:avLst/>
                      </a:prstGeom>
                    </p:spPr>
                  </p:pic>
                </p:oleObj>
              </mc:Fallback>
            </mc:AlternateContent>
          </a:graphicData>
        </a:graphic>
      </p:graphicFrame>
      <p:sp>
        <p:nvSpPr>
          <p:cNvPr id="17" name="Rectangle 16"/>
          <p:cNvSpPr/>
          <p:nvPr/>
        </p:nvSpPr>
        <p:spPr>
          <a:xfrm>
            <a:off x="1447800" y="2661632"/>
            <a:ext cx="6781800" cy="1328569"/>
          </a:xfrm>
          <a:prstGeom prst="rect">
            <a:avLst/>
          </a:prstGeom>
        </p:spPr>
        <p:txBody>
          <a:bodyPr wrap="square">
            <a:spAutoFit/>
          </a:bodyPr>
          <a:lstStyle/>
          <a:p>
            <a:pPr marL="1122045" marR="0" indent="-1122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the given system of equations of equations possesses a zero solution </a:t>
            </a:r>
            <a:r>
              <a:rPr lang="en-US" dirty="0" err="1" smtClean="0">
                <a:latin typeface="Times New Roman" panose="02020603050405020304" pitchFamily="18" charset="0"/>
                <a:ea typeface="Times New Roman" panose="02020603050405020304" pitchFamily="18" charset="0"/>
                <a:cs typeface="Gautami" panose="020B0502040204020203" pitchFamily="34" charset="0"/>
              </a:rPr>
              <a:t>i.e</a:t>
            </a:r>
            <a:r>
              <a:rPr lang="en-US" dirty="0" smtClean="0">
                <a:latin typeface="Times New Roman" panose="02020603050405020304" pitchFamily="18" charset="0"/>
                <a:ea typeface="Times New Roman" panose="02020603050405020304" pitchFamily="18" charset="0"/>
                <a:cs typeface="Gautami" panose="020B0502040204020203" pitchFamily="34" charset="0"/>
              </a:rPr>
              <a:t> a </a:t>
            </a:r>
            <a:r>
              <a:rPr lang="en-US" dirty="0">
                <a:latin typeface="Times New Roman" panose="02020603050405020304" pitchFamily="18" charset="0"/>
                <a:ea typeface="Times New Roman" panose="02020603050405020304" pitchFamily="18" charset="0"/>
                <a:cs typeface="Gautami" panose="020B0502040204020203" pitchFamily="34" charset="0"/>
              </a:rPr>
              <a:t>trivial solution.</a:t>
            </a:r>
          </a:p>
          <a:p>
            <a:pPr marL="1122045" marR="0" indent="-1122045" algn="just">
              <a:spcBef>
                <a:spcPts val="525"/>
              </a:spcBef>
              <a:spcAft>
                <a:spcPts val="525"/>
              </a:spcAft>
              <a:tabLst>
                <a:tab pos="361950" algn="l"/>
                <a:tab pos="630555" algn="l"/>
                <a:tab pos="723900" algn="l"/>
                <a:tab pos="900430" algn="l"/>
                <a:tab pos="1122045" algn="l"/>
                <a:tab pos="1170305" algn="l"/>
              </a:tabLst>
            </a:pPr>
            <a:r>
              <a:rPr lang="en-US" b="1"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x = y = z = 0 is the only solution for the given system of equation. </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3" name="Rectangle 2"/>
          <p:cNvSpPr/>
          <p:nvPr/>
        </p:nvSpPr>
        <p:spPr>
          <a:xfrm>
            <a:off x="1600200" y="4114800"/>
            <a:ext cx="5029200" cy="369332"/>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Gautami" panose="020B0502040204020203" pitchFamily="34" charset="0"/>
              </a:rPr>
              <a:t>Case (ii)  </a:t>
            </a:r>
            <a:r>
              <a:rPr lang="en-US" dirty="0" smtClean="0">
                <a:latin typeface="Times New Roman" panose="02020603050405020304" pitchFamily="18" charset="0"/>
                <a:ea typeface="Times New Roman" panose="02020603050405020304" pitchFamily="18" charset="0"/>
                <a:cs typeface="Gautami" panose="020B0502040204020203" pitchFamily="34" charset="0"/>
              </a:rPr>
              <a:t>:When </a:t>
            </a:r>
            <a:r>
              <a:rPr lang="en-US" dirty="0">
                <a:latin typeface="Times New Roman" panose="02020603050405020304" pitchFamily="18" charset="0"/>
                <a:ea typeface="Times New Roman" panose="02020603050405020304" pitchFamily="18" charset="0"/>
                <a:cs typeface="Gautami" panose="020B0502040204020203" pitchFamily="34" charset="0"/>
              </a:rPr>
              <a:t>k = 2, the equivalent matrix of A is</a:t>
            </a:r>
            <a:endParaRPr lang="en-US" dirty="0"/>
          </a:p>
        </p:txBody>
      </p:sp>
      <p:sp>
        <p:nvSpPr>
          <p:cNvPr id="4" name="Rectangle 3"/>
          <p:cNvSpPr/>
          <p:nvPr/>
        </p:nvSpPr>
        <p:spPr>
          <a:xfrm>
            <a:off x="1752600" y="4876800"/>
            <a:ext cx="516552"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 </a:t>
            </a:r>
            <a:r>
              <a:rPr lang="en-US" b="1" dirty="0">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5"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891276824"/>
              </p:ext>
            </p:extLst>
          </p:nvPr>
        </p:nvGraphicFramePr>
        <p:xfrm>
          <a:off x="2457450" y="4608731"/>
          <a:ext cx="1259107" cy="953869"/>
        </p:xfrm>
        <a:graphic>
          <a:graphicData uri="http://schemas.openxmlformats.org/presentationml/2006/ole">
            <mc:AlternateContent xmlns:mc="http://schemas.openxmlformats.org/markup-compatibility/2006">
              <mc:Choice xmlns:v="urn:schemas-microsoft-com:vml" Requires="v">
                <p:oleObj spid="_x0000_s47516" name="Equation" r:id="rId6" imgW="939392" imgH="710891" progId="Equation.DSMT4">
                  <p:embed/>
                </p:oleObj>
              </mc:Choice>
              <mc:Fallback>
                <p:oleObj name="Equation" r:id="rId6" imgW="939392" imgH="710891"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7450" y="4608731"/>
                        <a:ext cx="1259107" cy="953869"/>
                      </a:xfrm>
                      <a:prstGeom prst="rect">
                        <a:avLst/>
                      </a:prstGeom>
                      <a:noFill/>
                    </p:spPr>
                  </p:pic>
                </p:oleObj>
              </mc:Fallback>
            </mc:AlternateContent>
          </a:graphicData>
        </a:graphic>
      </p:graphicFrame>
      <p:sp>
        <p:nvSpPr>
          <p:cNvPr id="8" name="Rectangle 7"/>
          <p:cNvSpPr/>
          <p:nvPr/>
        </p:nvSpPr>
        <p:spPr>
          <a:xfrm>
            <a:off x="2209800" y="5879068"/>
            <a:ext cx="2576346"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which is in Echelon form </a:t>
            </a:r>
            <a:endParaRPr lang="en-US" dirty="0"/>
          </a:p>
        </p:txBody>
      </p:sp>
    </p:spTree>
    <p:extLst>
      <p:ext uri="{BB962C8B-B14F-4D97-AF65-F5344CB8AC3E}">
        <p14:creationId xmlns:p14="http://schemas.microsoft.com/office/powerpoint/2010/main" val="1802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7" grpId="0"/>
      <p:bldP spid="3" grpId="0"/>
      <p:bldP spid="4"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67</a:t>
            </a:fld>
            <a:endParaRPr lang="en-US"/>
          </a:p>
        </p:txBody>
      </p:sp>
      <p:sp>
        <p:nvSpPr>
          <p:cNvPr id="3" name="Rectangle 2"/>
          <p:cNvSpPr/>
          <p:nvPr/>
        </p:nvSpPr>
        <p:spPr>
          <a:xfrm>
            <a:off x="609600" y="381000"/>
            <a:ext cx="7543800" cy="1328569"/>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Here the rank of A = 2 = the number of non – zero row of equivalent A.</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r = 2 &lt; n </a:t>
            </a:r>
            <a:r>
              <a:rPr lang="en-US" dirty="0" err="1">
                <a:latin typeface="Times New Roman" panose="02020603050405020304" pitchFamily="18" charset="0"/>
                <a:ea typeface="Times New Roman" panose="02020603050405020304" pitchFamily="18" charset="0"/>
                <a:cs typeface="Gautami" panose="020B0502040204020203" pitchFamily="34" charset="0"/>
              </a:rPr>
              <a:t>i.e</a:t>
            </a:r>
            <a:r>
              <a:rPr lang="en-US" dirty="0">
                <a:latin typeface="Times New Roman" panose="02020603050405020304" pitchFamily="18" charset="0"/>
                <a:ea typeface="Times New Roman" panose="02020603050405020304" pitchFamily="18" charset="0"/>
                <a:cs typeface="Gautami" panose="020B0502040204020203" pitchFamily="34" charset="0"/>
              </a:rPr>
              <a:t> the number of unknowns. So that the given system </a:t>
            </a:r>
            <a:r>
              <a:rPr lang="en-US" spc="-10" dirty="0">
                <a:latin typeface="Times New Roman" panose="02020603050405020304" pitchFamily="18" charset="0"/>
                <a:ea typeface="Times New Roman" panose="02020603050405020304" pitchFamily="18" charset="0"/>
                <a:cs typeface="Gautami" panose="020B0502040204020203" pitchFamily="34" charset="0"/>
              </a:rPr>
              <a:t>contains an infinite number of solutions.  Of these (n – r) = (3 – 2)= 1</a:t>
            </a:r>
            <a:r>
              <a:rPr lang="en-US" dirty="0">
                <a:latin typeface="Times New Roman" panose="02020603050405020304" pitchFamily="18" charset="0"/>
                <a:ea typeface="Times New Roman" panose="02020603050405020304" pitchFamily="18" charset="0"/>
                <a:cs typeface="Gautami" panose="020B0502040204020203" pitchFamily="34" charset="0"/>
              </a:rPr>
              <a:t> is linearly independent and the remaining are depending upon it.</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4" name="Rectangle 3"/>
          <p:cNvSpPr/>
          <p:nvPr/>
        </p:nvSpPr>
        <p:spPr>
          <a:xfrm>
            <a:off x="914400" y="1981200"/>
            <a:ext cx="3623749" cy="369332"/>
          </a:xfrm>
          <a:prstGeom prst="rect">
            <a:avLst/>
          </a:prstGeom>
        </p:spPr>
        <p:txBody>
          <a:bodyPr wrap="none">
            <a:spAutoFit/>
          </a:bodyPr>
          <a:lstStyle/>
          <a:p>
            <a:r>
              <a:rPr lang="en-US" dirty="0" err="1" smtClean="0">
                <a:latin typeface="Times New Roman" panose="02020603050405020304" pitchFamily="18" charset="0"/>
                <a:ea typeface="Times New Roman" panose="02020603050405020304" pitchFamily="18" charset="0"/>
                <a:cs typeface="Gautami" panose="020B0502040204020203" pitchFamily="34" charset="0"/>
              </a:rPr>
              <a:t>i.e</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The equivalent matrix equation is </a:t>
            </a:r>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957838699"/>
              </p:ext>
            </p:extLst>
          </p:nvPr>
        </p:nvGraphicFramePr>
        <p:xfrm>
          <a:off x="4571999" y="1785937"/>
          <a:ext cx="2144269" cy="957263"/>
        </p:xfrm>
        <a:graphic>
          <a:graphicData uri="http://schemas.openxmlformats.org/presentationml/2006/ole">
            <mc:AlternateContent xmlns:mc="http://schemas.openxmlformats.org/markup-compatibility/2006">
              <mc:Choice xmlns:v="urn:schemas-microsoft-com:vml" Requires="v">
                <p:oleObj spid="_x0000_s48344" name="Equation" r:id="rId3" imgW="1600200" imgH="711200" progId="Equation.DSMT4">
                  <p:embed/>
                </p:oleObj>
              </mc:Choice>
              <mc:Fallback>
                <p:oleObj name="Equation" r:id="rId3" imgW="1600200" imgH="7112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785937"/>
                        <a:ext cx="2144269" cy="95726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0" name="Rectangle 9"/>
              <p:cNvSpPr/>
              <p:nvPr/>
            </p:nvSpPr>
            <p:spPr>
              <a:xfrm>
                <a:off x="1295400" y="2819399"/>
                <a:ext cx="6477000" cy="2065374"/>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	The equations can be written as </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x + 6y + 10 z = 0 </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(1)</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 6y – 10z = 0	…………. (2)</a:t>
                </a:r>
              </a:p>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From (2), we have – 6y = 10z</a:t>
                </a:r>
              </a:p>
              <a:p>
                <a:r>
                  <a:rPr lang="en-US" dirty="0">
                    <a:latin typeface="Times New Roman" panose="02020603050405020304" pitchFamily="18" charset="0"/>
                    <a:ea typeface="Times New Roman" panose="02020603050405020304" pitchFamily="18" charset="0"/>
                    <a:cs typeface="Gautami" panose="020B0502040204020203" pitchFamily="34" charset="0"/>
                  </a:rPr>
                  <a:t>	    y </a:t>
                </a:r>
                <a:r>
                  <a:rPr lang="en-US" dirty="0" smtClean="0">
                    <a:latin typeface="Times New Roman" panose="02020603050405020304" pitchFamily="18" charset="0"/>
                    <a:ea typeface="Times New Roman" panose="02020603050405020304" pitchFamily="18" charset="0"/>
                    <a:cs typeface="Gautami" panose="020B0502040204020203" pitchFamily="34" charset="0"/>
                  </a:rPr>
                  <a:t>=</a:t>
                </a:r>
                <a14:m>
                  <m:oMath xmlns:m="http://schemas.openxmlformats.org/officeDocument/2006/math">
                    <m:f>
                      <m:fPr>
                        <m:ctrlPr>
                          <a:rPr lang="en-US" i="1" smtClean="0">
                            <a:latin typeface="Cambria Math" panose="02040503050406030204" pitchFamily="18" charset="0"/>
                            <a:cs typeface="Gautami" panose="020B0502040204020203" pitchFamily="34" charset="0"/>
                          </a:rPr>
                        </m:ctrlPr>
                      </m:fPr>
                      <m:num>
                        <m:r>
                          <a:rPr lang="en-US" b="0" i="1" smtClean="0">
                            <a:latin typeface="Cambria Math" panose="02040503050406030204" pitchFamily="18" charset="0"/>
                            <a:cs typeface="Gautami" panose="020B0502040204020203" pitchFamily="34" charset="0"/>
                          </a:rPr>
                          <m:t>−5</m:t>
                        </m:r>
                        <m:r>
                          <a:rPr lang="en-US" b="0" i="1" smtClean="0">
                            <a:latin typeface="Cambria Math" panose="02040503050406030204" pitchFamily="18" charset="0"/>
                            <a:cs typeface="Gautami" panose="020B0502040204020203" pitchFamily="34" charset="0"/>
                          </a:rPr>
                          <m:t>𝑧</m:t>
                        </m:r>
                      </m:num>
                      <m:den>
                        <m:r>
                          <a:rPr lang="en-US" b="0" i="1" smtClean="0">
                            <a:latin typeface="Cambria Math" panose="02040503050406030204" pitchFamily="18" charset="0"/>
                            <a:cs typeface="Gautami" panose="020B0502040204020203" pitchFamily="34" charset="0"/>
                          </a:rPr>
                          <m:t>3</m:t>
                        </m:r>
                      </m:den>
                    </m:f>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295400" y="2819399"/>
                <a:ext cx="6477000" cy="2065374"/>
              </a:xfrm>
              <a:prstGeom prst="rect">
                <a:avLst/>
              </a:prstGeom>
              <a:blipFill rotWithShape="0">
                <a:blip r:embed="rId5"/>
                <a:stretch>
                  <a:fillRect t="-1475"/>
                </a:stretch>
              </a:blipFill>
            </p:spPr>
            <p:txBody>
              <a:bodyPr/>
              <a:lstStyle/>
              <a:p>
                <a:r>
                  <a:rPr lang="en-US">
                    <a:noFill/>
                  </a:rPr>
                  <a:t> </a:t>
                </a:r>
              </a:p>
            </p:txBody>
          </p:sp>
        </mc:Fallback>
      </mc:AlternateContent>
      <p:sp>
        <p:nvSpPr>
          <p:cNvPr id="11"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3" name="Rectangle 12"/>
              <p:cNvSpPr/>
              <p:nvPr/>
            </p:nvSpPr>
            <p:spPr>
              <a:xfrm>
                <a:off x="1371600" y="5105400"/>
                <a:ext cx="4648200" cy="506870"/>
              </a:xfrm>
              <a:prstGeom prst="rect">
                <a:avLst/>
              </a:prstGeom>
            </p:spPr>
            <p:txBody>
              <a:bodyPr wrap="square">
                <a:spAutoFit/>
              </a:bodyPr>
              <a:lstStyle/>
              <a:p>
                <a:r>
                  <a:rPr lang="en-US" spc="-10" dirty="0" smtClean="0">
                    <a:latin typeface="Times New Roman" panose="02020603050405020304" pitchFamily="18" charset="0"/>
                    <a:ea typeface="Times New Roman" panose="02020603050405020304" pitchFamily="18" charset="0"/>
                    <a:cs typeface="Gautami" panose="020B0502040204020203" pitchFamily="34" charset="0"/>
                  </a:rPr>
                  <a:t>From </a:t>
                </a:r>
                <a:r>
                  <a:rPr lang="en-US" spc="-10" dirty="0">
                    <a:latin typeface="Times New Roman" panose="02020603050405020304" pitchFamily="18" charset="0"/>
                    <a:ea typeface="Times New Roman" panose="02020603050405020304" pitchFamily="18" charset="0"/>
                    <a:cs typeface="Gautami" panose="020B0502040204020203" pitchFamily="34" charset="0"/>
                  </a:rPr>
                  <a:t>(1), we have  x = –10z – 6y = –10z </a:t>
                </a:r>
                <a:r>
                  <a:rPr lang="en-US" spc="-10" dirty="0" smtClean="0">
                    <a:latin typeface="Times New Roman" panose="02020603050405020304" pitchFamily="18" charset="0"/>
                    <a:ea typeface="Times New Roman" panose="02020603050405020304" pitchFamily="18" charset="0"/>
                    <a:cs typeface="Gautami" panose="020B0502040204020203" pitchFamily="34" charset="0"/>
                  </a:rPr>
                  <a:t>+6</a:t>
                </a:r>
                <a14:m>
                  <m:oMath xmlns:m="http://schemas.openxmlformats.org/officeDocument/2006/math">
                    <m:d>
                      <m:dPr>
                        <m:ctrlPr>
                          <a:rPr lang="en-US" i="1" spc="-10" smtClean="0">
                            <a:latin typeface="Cambria Math" panose="02040503050406030204" pitchFamily="18" charset="0"/>
                            <a:cs typeface="Gautami" panose="020B0502040204020203" pitchFamily="34" charset="0"/>
                          </a:rPr>
                        </m:ctrlPr>
                      </m:dPr>
                      <m:e>
                        <m:f>
                          <m:fPr>
                            <m:ctrlPr>
                              <a:rPr lang="en-US" i="1" spc="-10" smtClean="0">
                                <a:latin typeface="Cambria Math" panose="02040503050406030204" pitchFamily="18" charset="0"/>
                                <a:cs typeface="Gautami" panose="020B0502040204020203" pitchFamily="34" charset="0"/>
                              </a:rPr>
                            </m:ctrlPr>
                          </m:fPr>
                          <m:num>
                            <m:r>
                              <a:rPr lang="en-US" b="0" i="1" spc="-10" smtClean="0">
                                <a:latin typeface="Cambria Math" panose="02040503050406030204" pitchFamily="18" charset="0"/>
                                <a:cs typeface="Gautami" panose="020B0502040204020203" pitchFamily="34" charset="0"/>
                              </a:rPr>
                              <m:t>5</m:t>
                            </m:r>
                            <m:r>
                              <a:rPr lang="en-US" b="0" i="1" spc="-10" smtClean="0">
                                <a:latin typeface="Cambria Math" panose="02040503050406030204" pitchFamily="18" charset="0"/>
                                <a:cs typeface="Gautami" panose="020B0502040204020203" pitchFamily="34" charset="0"/>
                              </a:rPr>
                              <m:t>𝑧</m:t>
                            </m:r>
                          </m:num>
                          <m:den>
                            <m:r>
                              <a:rPr lang="en-US" b="0" i="1" spc="-10" smtClean="0">
                                <a:latin typeface="Cambria Math" panose="02040503050406030204" pitchFamily="18" charset="0"/>
                                <a:cs typeface="Gautami" panose="020B0502040204020203" pitchFamily="34" charset="0"/>
                              </a:rPr>
                              <m:t>3</m:t>
                            </m:r>
                          </m:den>
                        </m:f>
                      </m:e>
                    </m:d>
                  </m:oMath>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371600" y="5105400"/>
                <a:ext cx="4648200" cy="506870"/>
              </a:xfrm>
              <a:prstGeom prst="rect">
                <a:avLst/>
              </a:prstGeom>
              <a:blipFill rotWithShape="0">
                <a:blip r:embed="rId6"/>
                <a:stretch>
                  <a:fillRect l="-1048" b="-3614"/>
                </a:stretch>
              </a:blipFill>
            </p:spPr>
            <p:txBody>
              <a:bodyPr/>
              <a:lstStyle/>
              <a:p>
                <a:r>
                  <a:rPr lang="en-US">
                    <a:noFill/>
                  </a:rPr>
                  <a:t> </a:t>
                </a:r>
              </a:p>
            </p:txBody>
          </p:sp>
        </mc:Fallback>
      </mc:AlternateContent>
      <p:sp>
        <p:nvSpPr>
          <p:cNvPr id="1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5"/>
          <p:cNvSpPr/>
          <p:nvPr/>
        </p:nvSpPr>
        <p:spPr>
          <a:xfrm>
            <a:off x="5943600" y="5181600"/>
            <a:ext cx="1739900" cy="369332"/>
          </a:xfrm>
          <a:prstGeom prst="rect">
            <a:avLst/>
          </a:prstGeom>
        </p:spPr>
        <p:txBody>
          <a:bodyPr wrap="none">
            <a:spAutoFit/>
          </a:bodyPr>
          <a:lstStyle/>
          <a:p>
            <a:r>
              <a:rPr lang="en-US" spc="-10" dirty="0">
                <a:latin typeface="Times New Roman" panose="02020603050405020304" pitchFamily="18" charset="0"/>
                <a:ea typeface="Times New Roman" panose="02020603050405020304" pitchFamily="18" charset="0"/>
                <a:cs typeface="Gautami" panose="020B0502040204020203" pitchFamily="34" charset="0"/>
              </a:rPr>
              <a:t>= –10z + 10z = 0</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1524000" y="5638800"/>
                <a:ext cx="6324600" cy="710451"/>
              </a:xfrm>
              <a:prstGeom prst="rect">
                <a:avLst/>
              </a:prstGeom>
            </p:spPr>
            <p:txBody>
              <a:bodyPr wrap="square">
                <a:spAutoFit/>
              </a:bodyPr>
              <a:lstStyle/>
              <a:p>
                <a:pPr marL="360045" marR="0" indent="-360045" algn="just">
                  <a:spcBef>
                    <a:spcPts val="525"/>
                  </a:spcBef>
                  <a:spcAft>
                    <a:spcPts val="525"/>
                  </a:spcAft>
                  <a:tabLst>
                    <a:tab pos="361950" algn="l"/>
                    <a:tab pos="630555" algn="l"/>
                    <a:tab pos="723900" algn="l"/>
                    <a:tab pos="900430" algn="l"/>
                    <a:tab pos="1122045" algn="l"/>
                    <a:tab pos="1170305" algn="l"/>
                  </a:tabLst>
                </a:pPr>
                <a:r>
                  <a:rPr lang="en-US" dirty="0" smtClean="0">
                    <a:latin typeface="Times New Roman" panose="02020603050405020304" pitchFamily="18" charset="0"/>
                    <a:ea typeface="Times New Roman" panose="02020603050405020304" pitchFamily="18" charset="0"/>
                    <a:cs typeface="Gautami" panose="020B0502040204020203" pitchFamily="34" charset="0"/>
                  </a:rPr>
                  <a:t>Choosing z = c, where c is arbitrary constant, we have </a:t>
                </a:r>
              </a:p>
              <a:p>
                <a:r>
                  <a:rPr lang="en-US" dirty="0" smtClean="0">
                    <a:latin typeface="Times New Roman" panose="02020603050405020304" pitchFamily="18" charset="0"/>
                    <a:ea typeface="Times New Roman" panose="02020603050405020304" pitchFamily="18" charset="0"/>
                    <a:cs typeface="Gautami" panose="020B0502040204020203" pitchFamily="34" charset="0"/>
                  </a:rPr>
                  <a:t>x </a:t>
                </a:r>
                <a:r>
                  <a:rPr lang="en-US" dirty="0">
                    <a:latin typeface="Times New Roman" panose="02020603050405020304" pitchFamily="18" charset="0"/>
                    <a:ea typeface="Times New Roman" panose="02020603050405020304" pitchFamily="18" charset="0"/>
                    <a:cs typeface="Gautami" panose="020B0502040204020203" pitchFamily="34" charset="0"/>
                  </a:rPr>
                  <a:t>= 0 and y = </a:t>
                </a:r>
                <a14:m>
                  <m:oMath xmlns:m="http://schemas.openxmlformats.org/officeDocument/2006/math">
                    <m:r>
                      <a:rPr lang="en-US" b="0" i="1" smtClean="0">
                        <a:latin typeface="Cambria Math" panose="02040503050406030204" pitchFamily="18" charset="0"/>
                        <a:ea typeface="Times New Roman" panose="02020603050405020304" pitchFamily="18" charset="0"/>
                        <a:cs typeface="Gautami" panose="020B0502040204020203" pitchFamily="34" charset="0"/>
                      </a:rPr>
                      <m:t>−</m:t>
                    </m:r>
                    <m:f>
                      <m:fPr>
                        <m:type m:val="skw"/>
                        <m:ctrlPr>
                          <a:rPr lang="en-US" b="0" i="1" smtClean="0">
                            <a:latin typeface="Cambria Math" panose="02040503050406030204" pitchFamily="18" charset="0"/>
                            <a:cs typeface="Gautami" panose="020B0502040204020203" pitchFamily="34" charset="0"/>
                          </a:rPr>
                        </m:ctrlPr>
                      </m:fPr>
                      <m:num>
                        <m:r>
                          <a:rPr lang="en-US" b="0" i="1" smtClean="0">
                            <a:latin typeface="Cambria Math" panose="02040503050406030204" pitchFamily="18" charset="0"/>
                            <a:cs typeface="Gautami" panose="020B0502040204020203" pitchFamily="34" charset="0"/>
                          </a:rPr>
                          <m:t>5</m:t>
                        </m:r>
                        <m:r>
                          <a:rPr lang="en-US" b="0" i="1" smtClean="0">
                            <a:latin typeface="Cambria Math" panose="02040503050406030204" pitchFamily="18" charset="0"/>
                            <a:cs typeface="Gautami" panose="020B0502040204020203" pitchFamily="34" charset="0"/>
                          </a:rPr>
                          <m:t>𝑐</m:t>
                        </m:r>
                      </m:num>
                      <m:den>
                        <m:r>
                          <a:rPr lang="en-US" b="0" i="1" smtClean="0">
                            <a:latin typeface="Cambria Math" panose="02040503050406030204" pitchFamily="18" charset="0"/>
                            <a:cs typeface="Gautami" panose="020B0502040204020203" pitchFamily="34" charset="0"/>
                          </a:rPr>
                          <m:t>3</m:t>
                        </m:r>
                      </m:den>
                    </m:f>
                  </m:oMath>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524000" y="5638800"/>
                <a:ext cx="6324600" cy="710451"/>
              </a:xfrm>
              <a:prstGeom prst="rect">
                <a:avLst/>
              </a:prstGeom>
              <a:blipFill rotWithShape="0">
                <a:blip r:embed="rId9"/>
                <a:stretch>
                  <a:fillRect l="-771" t="-12821" b="-91453"/>
                </a:stretch>
              </a:blipFill>
            </p:spPr>
            <p:txBody>
              <a:bodyPr/>
              <a:lstStyle/>
              <a:p>
                <a:r>
                  <a:rPr lang="en-US">
                    <a:noFill/>
                  </a:rPr>
                  <a:t> </a:t>
                </a:r>
              </a:p>
            </p:txBody>
          </p:sp>
        </mc:Fallback>
      </mc:AlternateContent>
    </p:spTree>
    <p:extLst>
      <p:ext uri="{BB962C8B-B14F-4D97-AF65-F5344CB8AC3E}">
        <p14:creationId xmlns:p14="http://schemas.microsoft.com/office/powerpoint/2010/main" val="42854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3" grpId="0"/>
      <p:bldP spid="16"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68</a:t>
            </a:fld>
            <a:endParaRPr lang="en-US"/>
          </a:p>
        </p:txBody>
      </p:sp>
      <mc:AlternateContent xmlns:mc="http://schemas.openxmlformats.org/markup-compatibility/2006" xmlns:a14="http://schemas.microsoft.com/office/drawing/2010/main">
        <mc:Choice Requires="a14">
          <p:sp>
            <p:nvSpPr>
              <p:cNvPr id="3" name="Rectangle 2"/>
              <p:cNvSpPr/>
              <p:nvPr/>
            </p:nvSpPr>
            <p:spPr>
              <a:xfrm>
                <a:off x="762000" y="392668"/>
                <a:ext cx="1703223" cy="487954"/>
              </a:xfrm>
              <a:prstGeom prst="rect">
                <a:avLst/>
              </a:prstGeom>
            </p:spPr>
            <p:txBody>
              <a:bodyPr wrap="none">
                <a:spAutoFit/>
              </a:bodyPr>
              <a:lstStyle/>
              <a:p>
                <a:r>
                  <a:rPr lang="en-US" b="1" dirty="0"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x = 0, y </a:t>
                </a:r>
                <a:r>
                  <a:rPr lang="en-US" dirty="0" smtClean="0">
                    <a:latin typeface="Times New Roman" panose="02020603050405020304" pitchFamily="18" charset="0"/>
                    <a:ea typeface="Times New Roman" panose="02020603050405020304" pitchFamily="18" charset="0"/>
                    <a:cs typeface="Gautami" panose="020B0502040204020203" pitchFamily="34" charset="0"/>
                  </a:rPr>
                  <a:t>=</a:t>
                </a:r>
                <a14:m>
                  <m:oMath xmlns:m="http://schemas.openxmlformats.org/officeDocument/2006/math">
                    <m:f>
                      <m:fPr>
                        <m:ctrlPr>
                          <a:rPr lang="en-US" i="1" smtClean="0">
                            <a:latin typeface="Cambria Math" panose="02040503050406030204" pitchFamily="18" charset="0"/>
                            <a:cs typeface="Gautami" panose="020B0502040204020203" pitchFamily="34" charset="0"/>
                          </a:rPr>
                        </m:ctrlPr>
                      </m:fPr>
                      <m:num>
                        <m:r>
                          <a:rPr lang="en-US" b="0" i="1" smtClean="0">
                            <a:latin typeface="Cambria Math" panose="02040503050406030204" pitchFamily="18" charset="0"/>
                            <a:cs typeface="Gautami" panose="020B0502040204020203" pitchFamily="34" charset="0"/>
                          </a:rPr>
                          <m:t>−5</m:t>
                        </m:r>
                        <m:r>
                          <a:rPr lang="en-US" b="0" i="1" smtClean="0">
                            <a:latin typeface="Cambria Math" panose="02040503050406030204" pitchFamily="18" charset="0"/>
                            <a:cs typeface="Gautami" panose="020B0502040204020203" pitchFamily="34" charset="0"/>
                          </a:rPr>
                          <m:t>𝑐</m:t>
                        </m:r>
                      </m:num>
                      <m:den>
                        <m:r>
                          <a:rPr lang="en-US" b="0" i="1" smtClean="0">
                            <a:latin typeface="Cambria Math" panose="02040503050406030204" pitchFamily="18" charset="0"/>
                            <a:cs typeface="Gautami" panose="020B0502040204020203" pitchFamily="34" charset="0"/>
                          </a:rPr>
                          <m:t>3</m:t>
                        </m:r>
                      </m:den>
                    </m:f>
                  </m:oMath>
                </a14:m>
                <a:r>
                  <a:rPr lang="en-US" dirty="0" smtClean="0">
                    <a:latin typeface="Times New Roman" panose="02020603050405020304" pitchFamily="18" charset="0"/>
                    <a:ea typeface="Times New Roman" panose="02020603050405020304" pitchFamily="18" charset="0"/>
                    <a:cs typeface="Gautami" panose="020B0502040204020203" pitchFamily="34" charset="0"/>
                  </a:rPr>
                  <a:t> </a:t>
                </a: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762000" y="392668"/>
                <a:ext cx="1703223" cy="487954"/>
              </a:xfrm>
              <a:prstGeom prst="rect">
                <a:avLst/>
              </a:prstGeom>
              <a:blipFill rotWithShape="0">
                <a:blip r:embed="rId3"/>
                <a:stretch>
                  <a:fillRect l="-2867" b="-6250"/>
                </a:stretch>
              </a:blipFill>
            </p:spPr>
            <p:txBody>
              <a:bodyPr/>
              <a:lstStyle/>
              <a:p>
                <a:r>
                  <a:rPr lang="en-US">
                    <a:noFill/>
                  </a:rPr>
                  <a:t> </a:t>
                </a:r>
              </a:p>
            </p:txBody>
          </p:sp>
        </mc:Fallback>
      </mc:AlternateContent>
      <p:sp>
        <p:nvSpPr>
          <p:cNvPr id="4" name="Rectangle 3"/>
          <p:cNvSpPr/>
          <p:nvPr/>
        </p:nvSpPr>
        <p:spPr>
          <a:xfrm>
            <a:off x="2514600" y="381000"/>
            <a:ext cx="5410200"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and z = c, where c is arbitrary constant, gives     the general solution of the given system of equations.</a:t>
            </a:r>
            <a:endParaRPr lang="en-US" dirty="0"/>
          </a:p>
        </p:txBody>
      </p:sp>
      <p:pic>
        <p:nvPicPr>
          <p:cNvPr id="5" name="Picture 4"/>
          <p:cNvPicPr>
            <a:picLocks noChangeAspect="1"/>
          </p:cNvPicPr>
          <p:nvPr/>
        </p:nvPicPr>
        <p:blipFill>
          <a:blip r:embed="rId4"/>
          <a:stretch>
            <a:fillRect/>
          </a:stretch>
        </p:blipFill>
        <p:spPr>
          <a:xfrm>
            <a:off x="142875" y="1295400"/>
            <a:ext cx="8239125" cy="1266825"/>
          </a:xfrm>
          <a:prstGeom prst="rect">
            <a:avLst/>
          </a:prstGeom>
        </p:spPr>
      </p:pic>
      <p:pic>
        <p:nvPicPr>
          <p:cNvPr id="6" name="Picture 5"/>
          <p:cNvPicPr>
            <a:picLocks noChangeAspect="1"/>
          </p:cNvPicPr>
          <p:nvPr/>
        </p:nvPicPr>
        <p:blipFill>
          <a:blip r:embed="rId5"/>
          <a:stretch>
            <a:fillRect/>
          </a:stretch>
        </p:blipFill>
        <p:spPr>
          <a:xfrm>
            <a:off x="685800" y="2767012"/>
            <a:ext cx="5667375" cy="1323975"/>
          </a:xfrm>
          <a:prstGeom prst="rect">
            <a:avLst/>
          </a:prstGeom>
        </p:spPr>
      </p:pic>
      <p:pic>
        <p:nvPicPr>
          <p:cNvPr id="7" name="Picture 6"/>
          <p:cNvPicPr>
            <a:picLocks noChangeAspect="1"/>
          </p:cNvPicPr>
          <p:nvPr/>
        </p:nvPicPr>
        <p:blipFill>
          <a:blip r:embed="rId6"/>
          <a:stretch>
            <a:fillRect/>
          </a:stretch>
        </p:blipFill>
        <p:spPr>
          <a:xfrm>
            <a:off x="685800" y="4391025"/>
            <a:ext cx="7315200" cy="2009775"/>
          </a:xfrm>
          <a:prstGeom prst="rect">
            <a:avLst/>
          </a:prstGeom>
        </p:spPr>
      </p:pic>
    </p:spTree>
    <p:extLst>
      <p:ext uri="{BB962C8B-B14F-4D97-AF65-F5344CB8AC3E}">
        <p14:creationId xmlns:p14="http://schemas.microsoft.com/office/powerpoint/2010/main" val="28227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69</a:t>
            </a:fld>
            <a:endParaRPr lang="en-US"/>
          </a:p>
        </p:txBody>
      </p:sp>
      <p:pic>
        <p:nvPicPr>
          <p:cNvPr id="3" name="Picture 2"/>
          <p:cNvPicPr>
            <a:picLocks noChangeAspect="1"/>
          </p:cNvPicPr>
          <p:nvPr/>
        </p:nvPicPr>
        <p:blipFill>
          <a:blip r:embed="rId2"/>
          <a:stretch>
            <a:fillRect/>
          </a:stretch>
        </p:blipFill>
        <p:spPr>
          <a:xfrm>
            <a:off x="1066800" y="400050"/>
            <a:ext cx="5162550" cy="1581150"/>
          </a:xfrm>
          <a:prstGeom prst="rect">
            <a:avLst/>
          </a:prstGeom>
        </p:spPr>
      </p:pic>
      <p:pic>
        <p:nvPicPr>
          <p:cNvPr id="4" name="Picture 3"/>
          <p:cNvPicPr>
            <a:picLocks noChangeAspect="1"/>
          </p:cNvPicPr>
          <p:nvPr/>
        </p:nvPicPr>
        <p:blipFill>
          <a:blip r:embed="rId3"/>
          <a:stretch>
            <a:fillRect/>
          </a:stretch>
        </p:blipFill>
        <p:spPr>
          <a:xfrm>
            <a:off x="685800" y="2133600"/>
            <a:ext cx="7458075" cy="1952625"/>
          </a:xfrm>
          <a:prstGeom prst="rect">
            <a:avLst/>
          </a:prstGeom>
        </p:spPr>
      </p:pic>
      <p:pic>
        <p:nvPicPr>
          <p:cNvPr id="6" name="Picture 5"/>
          <p:cNvPicPr>
            <a:picLocks noChangeAspect="1"/>
          </p:cNvPicPr>
          <p:nvPr/>
        </p:nvPicPr>
        <p:blipFill>
          <a:blip r:embed="rId4"/>
          <a:stretch>
            <a:fillRect/>
          </a:stretch>
        </p:blipFill>
        <p:spPr>
          <a:xfrm>
            <a:off x="1752600" y="4171950"/>
            <a:ext cx="4857750" cy="1847850"/>
          </a:xfrm>
          <a:prstGeom prst="rect">
            <a:avLst/>
          </a:prstGeom>
        </p:spPr>
      </p:pic>
    </p:spTree>
    <p:extLst>
      <p:ext uri="{BB962C8B-B14F-4D97-AF65-F5344CB8AC3E}">
        <p14:creationId xmlns:p14="http://schemas.microsoft.com/office/powerpoint/2010/main" val="28783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a:t>
            </a:fld>
            <a:endParaRPr lang="en-US"/>
          </a:p>
        </p:txBody>
      </p:sp>
      <p:sp>
        <p:nvSpPr>
          <p:cNvPr id="3" name="Rectangle 2"/>
          <p:cNvSpPr/>
          <p:nvPr/>
        </p:nvSpPr>
        <p:spPr>
          <a:xfrm>
            <a:off x="304800" y="304800"/>
            <a:ext cx="4213974" cy="369332"/>
          </a:xfrm>
          <a:prstGeom prst="rect">
            <a:avLst/>
          </a:prstGeom>
        </p:spPr>
        <p:txBody>
          <a:bodyPr wrap="none">
            <a:spAutoFit/>
          </a:bodyPr>
          <a:lstStyle/>
          <a:p>
            <a:r>
              <a:rPr lang="en-US" b="1" cap="all" dirty="0">
                <a:latin typeface="Times New Roman" panose="02020603050405020304" pitchFamily="18" charset="0"/>
                <a:ea typeface="Times New Roman" panose="02020603050405020304" pitchFamily="18" charset="0"/>
                <a:cs typeface="Gautami" panose="020B0502040204020203" pitchFamily="34" charset="0"/>
              </a:rPr>
              <a:t>Elementary Transformations</a:t>
            </a:r>
            <a:endParaRPr lang="en-US" dirty="0"/>
          </a:p>
        </p:txBody>
      </p:sp>
      <p:sp>
        <p:nvSpPr>
          <p:cNvPr id="4" name="Rectangle 3"/>
          <p:cNvSpPr/>
          <p:nvPr/>
        </p:nvSpPr>
        <p:spPr>
          <a:xfrm>
            <a:off x="762000" y="838200"/>
            <a:ext cx="6324600"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There are three types of elementary transformations (operations).</a:t>
            </a:r>
            <a:endParaRPr lang="en-US" dirty="0"/>
          </a:p>
        </p:txBody>
      </p:sp>
      <p:sp>
        <p:nvSpPr>
          <p:cNvPr id="6" name="Rectangle 5"/>
          <p:cNvSpPr/>
          <p:nvPr/>
        </p:nvSpPr>
        <p:spPr>
          <a:xfrm>
            <a:off x="381000" y="1447801"/>
            <a:ext cx="7315200" cy="1051570"/>
          </a:xfrm>
          <a:prstGeom prst="rect">
            <a:avLst/>
          </a:prstGeom>
        </p:spPr>
        <p:txBody>
          <a:bodyPr wrap="square">
            <a:spAutoFit/>
          </a:bodyPr>
          <a:lstStyle/>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Interchange of any two rows (columns).</a:t>
            </a:r>
          </a:p>
          <a:p>
            <a:pPr marL="630555" marR="0" indent="-63055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Thus the interchange of </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baseline="30000" dirty="0" err="1">
                <a:latin typeface="Times New Roman" panose="02020603050405020304" pitchFamily="18" charset="0"/>
                <a:ea typeface="Times New Roman" panose="02020603050405020304" pitchFamily="18" charset="0"/>
                <a:cs typeface="Gautami" panose="020B0502040204020203" pitchFamily="34" charset="0"/>
              </a:rPr>
              <a:t>th</a:t>
            </a:r>
            <a:r>
              <a:rPr lang="en-US" dirty="0">
                <a:latin typeface="Times New Roman" panose="02020603050405020304" pitchFamily="18" charset="0"/>
                <a:ea typeface="Times New Roman" panose="02020603050405020304" pitchFamily="18" charset="0"/>
                <a:cs typeface="Gautami" panose="020B0502040204020203" pitchFamily="34" charset="0"/>
              </a:rPr>
              <a:t> row (column) and </a:t>
            </a:r>
            <a:r>
              <a:rPr lang="en-US" dirty="0" err="1">
                <a:latin typeface="Times New Roman" panose="02020603050405020304" pitchFamily="18" charset="0"/>
                <a:ea typeface="Times New Roman" panose="02020603050405020304" pitchFamily="18" charset="0"/>
                <a:cs typeface="Gautami" panose="020B0502040204020203" pitchFamily="34" charset="0"/>
              </a:rPr>
              <a:t>j</a:t>
            </a:r>
            <a:r>
              <a:rPr lang="en-US" baseline="30000" dirty="0" err="1">
                <a:latin typeface="Times New Roman" panose="02020603050405020304" pitchFamily="18" charset="0"/>
                <a:ea typeface="Times New Roman" panose="02020603050405020304" pitchFamily="18" charset="0"/>
                <a:cs typeface="Gautami" panose="020B0502040204020203" pitchFamily="34" charset="0"/>
              </a:rPr>
              <a:t>th</a:t>
            </a:r>
            <a:r>
              <a:rPr lang="en-US" dirty="0">
                <a:latin typeface="Times New Roman" panose="02020603050405020304" pitchFamily="18" charset="0"/>
                <a:ea typeface="Times New Roman" panose="02020603050405020304" pitchFamily="18" charset="0"/>
                <a:cs typeface="Gautami" panose="020B0502040204020203" pitchFamily="34" charset="0"/>
              </a:rPr>
              <a:t> row (column). Symbolically it is denoted by </a:t>
            </a:r>
            <a:r>
              <a:rPr lang="en-US" dirty="0" err="1">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j</a:t>
            </a:r>
            <a:r>
              <a:rPr lang="en-US" baseline="-25000"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(or)</a:t>
            </a:r>
            <a:r>
              <a:rPr lang="en-US" dirty="0" err="1">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j</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8" name="Rectangle 7"/>
          <p:cNvSpPr/>
          <p:nvPr/>
        </p:nvSpPr>
        <p:spPr>
          <a:xfrm>
            <a:off x="457200" y="2638881"/>
            <a:ext cx="7696200" cy="1025922"/>
          </a:xfrm>
          <a:prstGeom prst="rect">
            <a:avLst/>
          </a:prstGeom>
        </p:spPr>
        <p:txBody>
          <a:bodyPr wrap="square">
            <a:spAutoFit/>
          </a:bodyPr>
          <a:lstStyle/>
          <a:p>
            <a:pPr marL="629920" marR="0" indent="-629920" algn="just">
              <a:spcBef>
                <a:spcPts val="405"/>
              </a:spcBef>
              <a:spcAft>
                <a:spcPts val="40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(ii)	Multiplication of each element of a row (column) with a non – zero scalar.</a:t>
            </a:r>
          </a:p>
          <a:p>
            <a:pPr marL="629920" marR="0" indent="-629920" algn="just">
              <a:spcBef>
                <a:spcPts val="405"/>
              </a:spcBef>
              <a:spcAft>
                <a:spcPts val="40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Th</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us</a:t>
            </a:r>
            <a:r>
              <a:rPr lang="en-US" dirty="0">
                <a:latin typeface="Times New Roman" panose="02020603050405020304" pitchFamily="18" charset="0"/>
                <a:ea typeface="Times New Roman" panose="02020603050405020304" pitchFamily="18" charset="0"/>
                <a:cs typeface="Gautami" panose="020B0502040204020203" pitchFamily="34" charset="0"/>
              </a:rPr>
              <a:t> the multiplication of </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baseline="30000" dirty="0" err="1">
                <a:latin typeface="Times New Roman" panose="02020603050405020304" pitchFamily="18" charset="0"/>
                <a:ea typeface="Times New Roman" panose="02020603050405020304" pitchFamily="18" charset="0"/>
                <a:cs typeface="Gautami" panose="020B0502040204020203" pitchFamily="34" charset="0"/>
              </a:rPr>
              <a:t>th</a:t>
            </a:r>
            <a:r>
              <a:rPr lang="en-US" dirty="0">
                <a:latin typeface="Times New Roman" panose="02020603050405020304" pitchFamily="18" charset="0"/>
                <a:ea typeface="Times New Roman" panose="02020603050405020304" pitchFamily="18" charset="0"/>
                <a:cs typeface="Gautami" panose="020B0502040204020203" pitchFamily="34" charset="0"/>
              </a:rPr>
              <a:t> row (column) by a non – zero scalar k is symbolically denoted by </a:t>
            </a:r>
            <a:r>
              <a:rPr lang="en-US" dirty="0" err="1">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i</a:t>
            </a:r>
            <a:r>
              <a:rPr lang="en-US" baseline="30000"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k </a:t>
            </a:r>
            <a:r>
              <a:rPr lang="en-US" dirty="0" err="1">
                <a:latin typeface="Times New Roman" panose="02020603050405020304" pitchFamily="18" charset="0"/>
                <a:ea typeface="Times New Roman" panose="02020603050405020304" pitchFamily="18" charset="0"/>
                <a:cs typeface="Gautami" panose="020B0502040204020203" pitchFamily="34" charset="0"/>
              </a:rPr>
              <a:t>R</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b="1"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(or)</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C</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kC</a:t>
            </a:r>
            <a:r>
              <a:rPr lang="en-US" baseline="-25000" dirty="0" err="1">
                <a:latin typeface="Times New Roman" panose="02020603050405020304" pitchFamily="18" charset="0"/>
                <a:ea typeface="Times New Roman" panose="02020603050405020304" pitchFamily="18" charset="0"/>
                <a:cs typeface="Gautami" panose="020B0502040204020203" pitchFamily="34" charset="0"/>
              </a:rPr>
              <a:t>i</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9" name="Rectangle 8"/>
          <p:cNvSpPr/>
          <p:nvPr/>
        </p:nvSpPr>
        <p:spPr>
          <a:xfrm>
            <a:off x="533400" y="3886200"/>
            <a:ext cx="7620000" cy="1856919"/>
          </a:xfrm>
          <a:prstGeom prst="rect">
            <a:avLst/>
          </a:prstGeom>
        </p:spPr>
        <p:txBody>
          <a:bodyPr wrap="square">
            <a:spAutoFit/>
          </a:bodyPr>
          <a:lstStyle/>
          <a:p>
            <a:pPr marL="629920" marR="0" indent="-629920" algn="just">
              <a:spcBef>
                <a:spcPts val="405"/>
              </a:spcBef>
              <a:spcAft>
                <a:spcPts val="40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(iii)	The addition of the elements of a row (column) with the corresponding elements of any other row (column) which is multiplied by a non–zero scalar.</a:t>
            </a:r>
          </a:p>
          <a:p>
            <a:pPr marL="629920" marR="0" indent="-629920" algn="just">
              <a:spcBef>
                <a:spcPts val="405"/>
              </a:spcBef>
              <a:spcAft>
                <a:spcPts val="40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Thus the addition of the elements of </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baseline="30000" dirty="0" err="1">
                <a:latin typeface="Times New Roman" panose="02020603050405020304" pitchFamily="18" charset="0"/>
                <a:ea typeface="Times New Roman" panose="02020603050405020304" pitchFamily="18" charset="0"/>
                <a:cs typeface="Gautami" panose="020B0502040204020203" pitchFamily="34" charset="0"/>
              </a:rPr>
              <a:t>th</a:t>
            </a:r>
            <a:r>
              <a:rPr lang="en-US" dirty="0">
                <a:latin typeface="Times New Roman" panose="02020603050405020304" pitchFamily="18" charset="0"/>
                <a:ea typeface="Times New Roman" panose="02020603050405020304" pitchFamily="18" charset="0"/>
                <a:cs typeface="Gautami" panose="020B0502040204020203" pitchFamily="34" charset="0"/>
              </a:rPr>
              <a:t> row (column) to the corresponding elements of the </a:t>
            </a:r>
            <a:r>
              <a:rPr lang="en-US" dirty="0" err="1">
                <a:latin typeface="Times New Roman" panose="02020603050405020304" pitchFamily="18" charset="0"/>
                <a:ea typeface="Times New Roman" panose="02020603050405020304" pitchFamily="18" charset="0"/>
                <a:cs typeface="Gautami" panose="020B0502040204020203" pitchFamily="34" charset="0"/>
              </a:rPr>
              <a:t>j</a:t>
            </a:r>
            <a:r>
              <a:rPr lang="en-US" baseline="30000" dirty="0" err="1">
                <a:latin typeface="Times New Roman" panose="02020603050405020304" pitchFamily="18" charset="0"/>
                <a:ea typeface="Times New Roman" panose="02020603050405020304" pitchFamily="18" charset="0"/>
                <a:cs typeface="Gautami" panose="020B0502040204020203" pitchFamily="34" charset="0"/>
              </a:rPr>
              <a:t>th</a:t>
            </a:r>
            <a:r>
              <a:rPr lang="en-US" dirty="0">
                <a:latin typeface="Times New Roman" panose="02020603050405020304" pitchFamily="18" charset="0"/>
                <a:ea typeface="Times New Roman" panose="02020603050405020304" pitchFamily="18" charset="0"/>
                <a:cs typeface="Gautami" panose="020B0502040204020203" pitchFamily="34" charset="0"/>
              </a:rPr>
              <a:t> row (column) which is multiplied by a non – zero scalar k. </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10" name="Rectangle 9"/>
          <p:cNvSpPr/>
          <p:nvPr/>
        </p:nvSpPr>
        <p:spPr>
          <a:xfrm>
            <a:off x="533400" y="5906869"/>
            <a:ext cx="6858000" cy="369332"/>
          </a:xfrm>
          <a:prstGeom prst="rect">
            <a:avLst/>
          </a:prstGeom>
        </p:spPr>
        <p:txBody>
          <a:bodyPr wrap="square">
            <a:spAutoFit/>
          </a:bodyPr>
          <a:lstStyle/>
          <a:p>
            <a:pPr marL="1170305" marR="0" indent="-1170305" algn="just">
              <a:spcBef>
                <a:spcPts val="525"/>
              </a:spcBef>
              <a:spcAft>
                <a:spcPts val="525"/>
              </a:spcAft>
              <a:tabLst>
                <a:tab pos="361950" algn="l"/>
                <a:tab pos="630555" algn="l"/>
                <a:tab pos="900430" algn="l"/>
                <a:tab pos="1170305" algn="l"/>
              </a:tabLst>
            </a:pPr>
            <a:r>
              <a:rPr lang="en-US" b="1" dirty="0">
                <a:latin typeface="Times New Roman" panose="02020603050405020304" pitchFamily="18" charset="0"/>
                <a:ea typeface="Times New Roman" panose="02020603050405020304" pitchFamily="18" charset="0"/>
                <a:cs typeface="Gautami" panose="020B0502040204020203" pitchFamily="34" charset="0"/>
              </a:rPr>
              <a:t>Note:</a:t>
            </a:r>
            <a:r>
              <a:rPr lang="en-US" dirty="0">
                <a:latin typeface="Times New Roman" panose="02020603050405020304" pitchFamily="18" charset="0"/>
                <a:ea typeface="Times New Roman" panose="02020603050405020304" pitchFamily="18" charset="0"/>
                <a:cs typeface="Gautami" panose="020B0502040204020203" pitchFamily="34" charset="0"/>
              </a:rPr>
              <a:t>	Elementary transformations does not change the rank of a matrix</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Tree>
    <p:extLst>
      <p:ext uri="{BB962C8B-B14F-4D97-AF65-F5344CB8AC3E}">
        <p14:creationId xmlns:p14="http://schemas.microsoft.com/office/powerpoint/2010/main" val="397208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70</a:t>
            </a:fld>
            <a:endParaRPr lang="en-US"/>
          </a:p>
        </p:txBody>
      </p:sp>
      <p:pic>
        <p:nvPicPr>
          <p:cNvPr id="3" name="Picture 2"/>
          <p:cNvPicPr>
            <a:picLocks noChangeAspect="1"/>
          </p:cNvPicPr>
          <p:nvPr/>
        </p:nvPicPr>
        <p:blipFill>
          <a:blip r:embed="rId2"/>
          <a:stretch>
            <a:fillRect/>
          </a:stretch>
        </p:blipFill>
        <p:spPr>
          <a:xfrm>
            <a:off x="381000" y="381000"/>
            <a:ext cx="6715125" cy="1905000"/>
          </a:xfrm>
          <a:prstGeom prst="rect">
            <a:avLst/>
          </a:prstGeom>
        </p:spPr>
      </p:pic>
      <p:pic>
        <p:nvPicPr>
          <p:cNvPr id="4" name="Picture 3"/>
          <p:cNvPicPr>
            <a:picLocks noChangeAspect="1"/>
          </p:cNvPicPr>
          <p:nvPr/>
        </p:nvPicPr>
        <p:blipFill>
          <a:blip r:embed="rId3"/>
          <a:stretch>
            <a:fillRect/>
          </a:stretch>
        </p:blipFill>
        <p:spPr>
          <a:xfrm>
            <a:off x="1133475" y="2505075"/>
            <a:ext cx="4429125" cy="1847850"/>
          </a:xfrm>
          <a:prstGeom prst="rect">
            <a:avLst/>
          </a:prstGeom>
        </p:spPr>
      </p:pic>
      <p:pic>
        <p:nvPicPr>
          <p:cNvPr id="5" name="Picture 4"/>
          <p:cNvPicPr>
            <a:picLocks noChangeAspect="1"/>
          </p:cNvPicPr>
          <p:nvPr/>
        </p:nvPicPr>
        <p:blipFill>
          <a:blip r:embed="rId4"/>
          <a:stretch>
            <a:fillRect/>
          </a:stretch>
        </p:blipFill>
        <p:spPr>
          <a:xfrm>
            <a:off x="1419225" y="4581525"/>
            <a:ext cx="4219575" cy="523875"/>
          </a:xfrm>
          <a:prstGeom prst="rect">
            <a:avLst/>
          </a:prstGeom>
        </p:spPr>
      </p:pic>
    </p:spTree>
    <p:extLst>
      <p:ext uri="{BB962C8B-B14F-4D97-AF65-F5344CB8AC3E}">
        <p14:creationId xmlns:p14="http://schemas.microsoft.com/office/powerpoint/2010/main" val="325840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71</a:t>
            </a:fld>
            <a:endParaRPr lang="en-US"/>
          </a:p>
        </p:txBody>
      </p:sp>
      <p:pic>
        <p:nvPicPr>
          <p:cNvPr id="3" name="Picture 2"/>
          <p:cNvPicPr>
            <a:picLocks noChangeAspect="1"/>
          </p:cNvPicPr>
          <p:nvPr/>
        </p:nvPicPr>
        <p:blipFill>
          <a:blip r:embed="rId2"/>
          <a:stretch>
            <a:fillRect/>
          </a:stretch>
        </p:blipFill>
        <p:spPr>
          <a:xfrm>
            <a:off x="838200" y="409575"/>
            <a:ext cx="6372225" cy="2105025"/>
          </a:xfrm>
          <a:prstGeom prst="rect">
            <a:avLst/>
          </a:prstGeom>
        </p:spPr>
      </p:pic>
      <p:pic>
        <p:nvPicPr>
          <p:cNvPr id="4" name="Picture 3"/>
          <p:cNvPicPr>
            <a:picLocks noChangeAspect="1"/>
          </p:cNvPicPr>
          <p:nvPr/>
        </p:nvPicPr>
        <p:blipFill>
          <a:blip r:embed="rId3"/>
          <a:stretch>
            <a:fillRect/>
          </a:stretch>
        </p:blipFill>
        <p:spPr>
          <a:xfrm>
            <a:off x="914400" y="2590800"/>
            <a:ext cx="6457950" cy="1504950"/>
          </a:xfrm>
          <a:prstGeom prst="rect">
            <a:avLst/>
          </a:prstGeom>
        </p:spPr>
      </p:pic>
      <p:pic>
        <p:nvPicPr>
          <p:cNvPr id="5" name="Picture 4"/>
          <p:cNvPicPr>
            <a:picLocks noChangeAspect="1"/>
          </p:cNvPicPr>
          <p:nvPr/>
        </p:nvPicPr>
        <p:blipFill>
          <a:blip r:embed="rId4"/>
          <a:stretch>
            <a:fillRect/>
          </a:stretch>
        </p:blipFill>
        <p:spPr>
          <a:xfrm>
            <a:off x="542925" y="4467225"/>
            <a:ext cx="7381875" cy="1323975"/>
          </a:xfrm>
          <a:prstGeom prst="rect">
            <a:avLst/>
          </a:prstGeom>
        </p:spPr>
      </p:pic>
    </p:spTree>
    <p:extLst>
      <p:ext uri="{BB962C8B-B14F-4D97-AF65-F5344CB8AC3E}">
        <p14:creationId xmlns:p14="http://schemas.microsoft.com/office/powerpoint/2010/main" val="109088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72</a:t>
            </a:fld>
            <a:endParaRPr lang="en-US"/>
          </a:p>
        </p:txBody>
      </p:sp>
      <p:pic>
        <p:nvPicPr>
          <p:cNvPr id="3" name="Picture 2"/>
          <p:cNvPicPr>
            <a:picLocks noChangeAspect="1"/>
          </p:cNvPicPr>
          <p:nvPr/>
        </p:nvPicPr>
        <p:blipFill>
          <a:blip r:embed="rId2"/>
          <a:stretch>
            <a:fillRect/>
          </a:stretch>
        </p:blipFill>
        <p:spPr>
          <a:xfrm>
            <a:off x="990600" y="381000"/>
            <a:ext cx="6877050" cy="1352550"/>
          </a:xfrm>
          <a:prstGeom prst="rect">
            <a:avLst/>
          </a:prstGeom>
        </p:spPr>
      </p:pic>
      <p:pic>
        <p:nvPicPr>
          <p:cNvPr id="4" name="Picture 3"/>
          <p:cNvPicPr>
            <a:picLocks noChangeAspect="1"/>
          </p:cNvPicPr>
          <p:nvPr/>
        </p:nvPicPr>
        <p:blipFill>
          <a:blip r:embed="rId3"/>
          <a:stretch>
            <a:fillRect/>
          </a:stretch>
        </p:blipFill>
        <p:spPr>
          <a:xfrm>
            <a:off x="914400" y="1876425"/>
            <a:ext cx="6943725" cy="1323975"/>
          </a:xfrm>
          <a:prstGeom prst="rect">
            <a:avLst/>
          </a:prstGeom>
        </p:spPr>
      </p:pic>
      <p:pic>
        <p:nvPicPr>
          <p:cNvPr id="5" name="Picture 4"/>
          <p:cNvPicPr>
            <a:picLocks noChangeAspect="1"/>
          </p:cNvPicPr>
          <p:nvPr/>
        </p:nvPicPr>
        <p:blipFill>
          <a:blip r:embed="rId4"/>
          <a:stretch>
            <a:fillRect/>
          </a:stretch>
        </p:blipFill>
        <p:spPr>
          <a:xfrm>
            <a:off x="1066800" y="3324225"/>
            <a:ext cx="6686550" cy="1628775"/>
          </a:xfrm>
          <a:prstGeom prst="rect">
            <a:avLst/>
          </a:prstGeom>
        </p:spPr>
      </p:pic>
      <p:pic>
        <p:nvPicPr>
          <p:cNvPr id="6" name="Picture 5"/>
          <p:cNvPicPr>
            <a:picLocks noChangeAspect="1"/>
          </p:cNvPicPr>
          <p:nvPr/>
        </p:nvPicPr>
        <p:blipFill>
          <a:blip r:embed="rId5"/>
          <a:stretch>
            <a:fillRect/>
          </a:stretch>
        </p:blipFill>
        <p:spPr>
          <a:xfrm>
            <a:off x="1066800" y="5276850"/>
            <a:ext cx="6772275" cy="1200150"/>
          </a:xfrm>
          <a:prstGeom prst="rect">
            <a:avLst/>
          </a:prstGeom>
        </p:spPr>
      </p:pic>
    </p:spTree>
    <p:extLst>
      <p:ext uri="{BB962C8B-B14F-4D97-AF65-F5344CB8AC3E}">
        <p14:creationId xmlns:p14="http://schemas.microsoft.com/office/powerpoint/2010/main" val="161702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73</a:t>
            </a:fld>
            <a:endParaRPr lang="en-US"/>
          </a:p>
        </p:txBody>
      </p:sp>
      <p:pic>
        <p:nvPicPr>
          <p:cNvPr id="3" name="Picture 2"/>
          <p:cNvPicPr>
            <a:picLocks noChangeAspect="1"/>
          </p:cNvPicPr>
          <p:nvPr/>
        </p:nvPicPr>
        <p:blipFill>
          <a:blip r:embed="rId2"/>
          <a:stretch>
            <a:fillRect/>
          </a:stretch>
        </p:blipFill>
        <p:spPr>
          <a:xfrm>
            <a:off x="838200" y="390525"/>
            <a:ext cx="6810375" cy="1209675"/>
          </a:xfrm>
          <a:prstGeom prst="rect">
            <a:avLst/>
          </a:prstGeom>
        </p:spPr>
      </p:pic>
      <p:pic>
        <p:nvPicPr>
          <p:cNvPr id="4" name="Picture 3"/>
          <p:cNvPicPr>
            <a:picLocks noChangeAspect="1"/>
          </p:cNvPicPr>
          <p:nvPr/>
        </p:nvPicPr>
        <p:blipFill>
          <a:blip r:embed="rId3"/>
          <a:stretch>
            <a:fillRect/>
          </a:stretch>
        </p:blipFill>
        <p:spPr>
          <a:xfrm>
            <a:off x="685800" y="1828800"/>
            <a:ext cx="7477125" cy="1323975"/>
          </a:xfrm>
          <a:prstGeom prst="rect">
            <a:avLst/>
          </a:prstGeom>
        </p:spPr>
      </p:pic>
      <p:pic>
        <p:nvPicPr>
          <p:cNvPr id="5" name="Picture 4"/>
          <p:cNvPicPr>
            <a:picLocks noChangeAspect="1"/>
          </p:cNvPicPr>
          <p:nvPr/>
        </p:nvPicPr>
        <p:blipFill>
          <a:blip r:embed="rId4"/>
          <a:stretch>
            <a:fillRect/>
          </a:stretch>
        </p:blipFill>
        <p:spPr>
          <a:xfrm>
            <a:off x="914400" y="3248025"/>
            <a:ext cx="6781800" cy="866775"/>
          </a:xfrm>
          <a:prstGeom prst="rect">
            <a:avLst/>
          </a:prstGeom>
        </p:spPr>
      </p:pic>
      <p:pic>
        <p:nvPicPr>
          <p:cNvPr id="6" name="Picture 5"/>
          <p:cNvPicPr>
            <a:picLocks noChangeAspect="1"/>
          </p:cNvPicPr>
          <p:nvPr/>
        </p:nvPicPr>
        <p:blipFill>
          <a:blip r:embed="rId5"/>
          <a:stretch>
            <a:fillRect/>
          </a:stretch>
        </p:blipFill>
        <p:spPr>
          <a:xfrm>
            <a:off x="1676400" y="4419600"/>
            <a:ext cx="5372100" cy="1619250"/>
          </a:xfrm>
          <a:prstGeom prst="rect">
            <a:avLst/>
          </a:prstGeom>
        </p:spPr>
      </p:pic>
    </p:spTree>
    <p:extLst>
      <p:ext uri="{BB962C8B-B14F-4D97-AF65-F5344CB8AC3E}">
        <p14:creationId xmlns:p14="http://schemas.microsoft.com/office/powerpoint/2010/main" val="33989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74</a:t>
            </a:fld>
            <a:endParaRPr lang="en-US"/>
          </a:p>
        </p:txBody>
      </p:sp>
      <p:pic>
        <p:nvPicPr>
          <p:cNvPr id="3" name="Picture 2"/>
          <p:cNvPicPr>
            <a:picLocks noChangeAspect="1"/>
          </p:cNvPicPr>
          <p:nvPr/>
        </p:nvPicPr>
        <p:blipFill>
          <a:blip r:embed="rId2"/>
          <a:stretch>
            <a:fillRect/>
          </a:stretch>
        </p:blipFill>
        <p:spPr>
          <a:xfrm>
            <a:off x="1524000" y="457200"/>
            <a:ext cx="5800725" cy="2600325"/>
          </a:xfrm>
          <a:prstGeom prst="rect">
            <a:avLst/>
          </a:prstGeom>
        </p:spPr>
      </p:pic>
      <p:pic>
        <p:nvPicPr>
          <p:cNvPr id="5" name="Picture 4"/>
          <p:cNvPicPr>
            <a:picLocks noChangeAspect="1"/>
          </p:cNvPicPr>
          <p:nvPr/>
        </p:nvPicPr>
        <p:blipFill>
          <a:blip r:embed="rId3"/>
          <a:stretch>
            <a:fillRect/>
          </a:stretch>
        </p:blipFill>
        <p:spPr>
          <a:xfrm>
            <a:off x="381000" y="3276600"/>
            <a:ext cx="7658100" cy="1514475"/>
          </a:xfrm>
          <a:prstGeom prst="rect">
            <a:avLst/>
          </a:prstGeom>
        </p:spPr>
      </p:pic>
    </p:spTree>
    <p:extLst>
      <p:ext uri="{BB962C8B-B14F-4D97-AF65-F5344CB8AC3E}">
        <p14:creationId xmlns:p14="http://schemas.microsoft.com/office/powerpoint/2010/main" val="229962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75</a:t>
            </a:fld>
            <a:endParaRPr lang="en-US"/>
          </a:p>
        </p:txBody>
      </p:sp>
      <p:pic>
        <p:nvPicPr>
          <p:cNvPr id="3" name="Picture 2"/>
          <p:cNvPicPr>
            <a:picLocks noChangeAspect="1"/>
          </p:cNvPicPr>
          <p:nvPr/>
        </p:nvPicPr>
        <p:blipFill>
          <a:blip r:embed="rId2"/>
          <a:stretch>
            <a:fillRect/>
          </a:stretch>
        </p:blipFill>
        <p:spPr>
          <a:xfrm>
            <a:off x="228600" y="228600"/>
            <a:ext cx="6467475" cy="1838325"/>
          </a:xfrm>
          <a:prstGeom prst="rect">
            <a:avLst/>
          </a:prstGeom>
        </p:spPr>
      </p:pic>
      <p:pic>
        <p:nvPicPr>
          <p:cNvPr id="4" name="Picture 3"/>
          <p:cNvPicPr>
            <a:picLocks noChangeAspect="1"/>
          </p:cNvPicPr>
          <p:nvPr/>
        </p:nvPicPr>
        <p:blipFill>
          <a:blip r:embed="rId3"/>
          <a:stretch>
            <a:fillRect/>
          </a:stretch>
        </p:blipFill>
        <p:spPr>
          <a:xfrm>
            <a:off x="1066800" y="2209800"/>
            <a:ext cx="6438900" cy="3200400"/>
          </a:xfrm>
          <a:prstGeom prst="rect">
            <a:avLst/>
          </a:prstGeom>
        </p:spPr>
      </p:pic>
    </p:spTree>
    <p:extLst>
      <p:ext uri="{BB962C8B-B14F-4D97-AF65-F5344CB8AC3E}">
        <p14:creationId xmlns:p14="http://schemas.microsoft.com/office/powerpoint/2010/main" val="42829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76</a:t>
            </a:fld>
            <a:endParaRPr lang="en-US"/>
          </a:p>
        </p:txBody>
      </p:sp>
      <p:pic>
        <p:nvPicPr>
          <p:cNvPr id="3" name="Picture 2"/>
          <p:cNvPicPr>
            <a:picLocks noChangeAspect="1"/>
          </p:cNvPicPr>
          <p:nvPr/>
        </p:nvPicPr>
        <p:blipFill>
          <a:blip r:embed="rId2"/>
          <a:stretch>
            <a:fillRect/>
          </a:stretch>
        </p:blipFill>
        <p:spPr>
          <a:xfrm>
            <a:off x="1447800" y="381000"/>
            <a:ext cx="5743575" cy="1905000"/>
          </a:xfrm>
          <a:prstGeom prst="rect">
            <a:avLst/>
          </a:prstGeom>
        </p:spPr>
      </p:pic>
      <p:pic>
        <p:nvPicPr>
          <p:cNvPr id="4" name="Picture 3"/>
          <p:cNvPicPr>
            <a:picLocks noChangeAspect="1"/>
          </p:cNvPicPr>
          <p:nvPr/>
        </p:nvPicPr>
        <p:blipFill>
          <a:blip r:embed="rId3"/>
          <a:stretch>
            <a:fillRect/>
          </a:stretch>
        </p:blipFill>
        <p:spPr>
          <a:xfrm>
            <a:off x="609600" y="2447925"/>
            <a:ext cx="7496175" cy="3343275"/>
          </a:xfrm>
          <a:prstGeom prst="rect">
            <a:avLst/>
          </a:prstGeom>
        </p:spPr>
      </p:pic>
    </p:spTree>
    <p:extLst>
      <p:ext uri="{BB962C8B-B14F-4D97-AF65-F5344CB8AC3E}">
        <p14:creationId xmlns:p14="http://schemas.microsoft.com/office/powerpoint/2010/main" val="1879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77</a:t>
            </a:fld>
            <a:endParaRPr lang="en-US"/>
          </a:p>
        </p:txBody>
      </p:sp>
      <p:pic>
        <p:nvPicPr>
          <p:cNvPr id="3" name="Picture 2"/>
          <p:cNvPicPr>
            <a:picLocks noChangeAspect="1"/>
          </p:cNvPicPr>
          <p:nvPr/>
        </p:nvPicPr>
        <p:blipFill>
          <a:blip r:embed="rId2"/>
          <a:stretch>
            <a:fillRect/>
          </a:stretch>
        </p:blipFill>
        <p:spPr>
          <a:xfrm>
            <a:off x="1752600" y="381000"/>
            <a:ext cx="3971925" cy="1771650"/>
          </a:xfrm>
          <a:prstGeom prst="rect">
            <a:avLst/>
          </a:prstGeom>
        </p:spPr>
      </p:pic>
      <p:pic>
        <p:nvPicPr>
          <p:cNvPr id="4" name="Picture 3"/>
          <p:cNvPicPr>
            <a:picLocks noChangeAspect="1"/>
          </p:cNvPicPr>
          <p:nvPr/>
        </p:nvPicPr>
        <p:blipFill>
          <a:blip r:embed="rId3"/>
          <a:stretch>
            <a:fillRect/>
          </a:stretch>
        </p:blipFill>
        <p:spPr>
          <a:xfrm>
            <a:off x="1143000" y="2381250"/>
            <a:ext cx="6800850" cy="2571750"/>
          </a:xfrm>
          <a:prstGeom prst="rect">
            <a:avLst/>
          </a:prstGeom>
        </p:spPr>
      </p:pic>
      <p:pic>
        <p:nvPicPr>
          <p:cNvPr id="5" name="Picture 4"/>
          <p:cNvPicPr>
            <a:picLocks noChangeAspect="1"/>
          </p:cNvPicPr>
          <p:nvPr/>
        </p:nvPicPr>
        <p:blipFill>
          <a:blip r:embed="rId4"/>
          <a:stretch>
            <a:fillRect/>
          </a:stretch>
        </p:blipFill>
        <p:spPr>
          <a:xfrm>
            <a:off x="1447800" y="5334000"/>
            <a:ext cx="4991100" cy="552450"/>
          </a:xfrm>
          <a:prstGeom prst="rect">
            <a:avLst/>
          </a:prstGeom>
        </p:spPr>
      </p:pic>
    </p:spTree>
    <p:extLst>
      <p:ext uri="{BB962C8B-B14F-4D97-AF65-F5344CB8AC3E}">
        <p14:creationId xmlns:p14="http://schemas.microsoft.com/office/powerpoint/2010/main" val="94266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78</a:t>
            </a:fld>
            <a:endParaRPr lang="en-US"/>
          </a:p>
        </p:txBody>
      </p:sp>
      <p:pic>
        <p:nvPicPr>
          <p:cNvPr id="3" name="Picture 2"/>
          <p:cNvPicPr>
            <a:picLocks noChangeAspect="1"/>
          </p:cNvPicPr>
          <p:nvPr/>
        </p:nvPicPr>
        <p:blipFill>
          <a:blip r:embed="rId2"/>
          <a:stretch>
            <a:fillRect/>
          </a:stretch>
        </p:blipFill>
        <p:spPr>
          <a:xfrm>
            <a:off x="762000" y="304800"/>
            <a:ext cx="7048500" cy="3981450"/>
          </a:xfrm>
          <a:prstGeom prst="rect">
            <a:avLst/>
          </a:prstGeom>
        </p:spPr>
      </p:pic>
      <p:pic>
        <p:nvPicPr>
          <p:cNvPr id="4" name="Picture 3"/>
          <p:cNvPicPr>
            <a:picLocks noChangeAspect="1"/>
          </p:cNvPicPr>
          <p:nvPr/>
        </p:nvPicPr>
        <p:blipFill>
          <a:blip r:embed="rId3"/>
          <a:stretch>
            <a:fillRect/>
          </a:stretch>
        </p:blipFill>
        <p:spPr>
          <a:xfrm>
            <a:off x="990600" y="4572000"/>
            <a:ext cx="6229350" cy="695325"/>
          </a:xfrm>
          <a:prstGeom prst="rect">
            <a:avLst/>
          </a:prstGeom>
        </p:spPr>
      </p:pic>
    </p:spTree>
    <p:extLst>
      <p:ext uri="{BB962C8B-B14F-4D97-AF65-F5344CB8AC3E}">
        <p14:creationId xmlns:p14="http://schemas.microsoft.com/office/powerpoint/2010/main" val="260156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79</a:t>
            </a:fld>
            <a:endParaRPr lang="en-US"/>
          </a:p>
        </p:txBody>
      </p:sp>
      <p:pic>
        <p:nvPicPr>
          <p:cNvPr id="3" name="Picture 2"/>
          <p:cNvPicPr>
            <a:picLocks noChangeAspect="1"/>
          </p:cNvPicPr>
          <p:nvPr/>
        </p:nvPicPr>
        <p:blipFill>
          <a:blip r:embed="rId2"/>
          <a:stretch>
            <a:fillRect/>
          </a:stretch>
        </p:blipFill>
        <p:spPr>
          <a:xfrm>
            <a:off x="1828800" y="333375"/>
            <a:ext cx="3476625" cy="1419225"/>
          </a:xfrm>
          <a:prstGeom prst="rect">
            <a:avLst/>
          </a:prstGeom>
        </p:spPr>
      </p:pic>
      <p:pic>
        <p:nvPicPr>
          <p:cNvPr id="4" name="Picture 3"/>
          <p:cNvPicPr>
            <a:picLocks noChangeAspect="1"/>
          </p:cNvPicPr>
          <p:nvPr/>
        </p:nvPicPr>
        <p:blipFill>
          <a:blip r:embed="rId3"/>
          <a:stretch>
            <a:fillRect/>
          </a:stretch>
        </p:blipFill>
        <p:spPr>
          <a:xfrm>
            <a:off x="990600" y="1981200"/>
            <a:ext cx="6810375" cy="962025"/>
          </a:xfrm>
          <a:prstGeom prst="rect">
            <a:avLst/>
          </a:prstGeom>
        </p:spPr>
      </p:pic>
      <p:pic>
        <p:nvPicPr>
          <p:cNvPr id="6" name="Picture 5"/>
          <p:cNvPicPr>
            <a:picLocks noChangeAspect="1"/>
          </p:cNvPicPr>
          <p:nvPr/>
        </p:nvPicPr>
        <p:blipFill>
          <a:blip r:embed="rId4"/>
          <a:stretch>
            <a:fillRect/>
          </a:stretch>
        </p:blipFill>
        <p:spPr>
          <a:xfrm>
            <a:off x="838200" y="3276600"/>
            <a:ext cx="6981825" cy="1762125"/>
          </a:xfrm>
          <a:prstGeom prst="rect">
            <a:avLst/>
          </a:prstGeom>
        </p:spPr>
      </p:pic>
    </p:spTree>
    <p:extLst>
      <p:ext uri="{BB962C8B-B14F-4D97-AF65-F5344CB8AC3E}">
        <p14:creationId xmlns:p14="http://schemas.microsoft.com/office/powerpoint/2010/main" val="36902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a:t>
            </a:fld>
            <a:endParaRPr lang="en-US"/>
          </a:p>
        </p:txBody>
      </p:sp>
      <p:sp>
        <p:nvSpPr>
          <p:cNvPr id="3" name="Rectangle 2"/>
          <p:cNvSpPr/>
          <p:nvPr/>
        </p:nvSpPr>
        <p:spPr>
          <a:xfrm>
            <a:off x="381000" y="381000"/>
            <a:ext cx="6324600" cy="369332"/>
          </a:xfrm>
          <a:prstGeom prst="rect">
            <a:avLst/>
          </a:prstGeom>
        </p:spPr>
        <p:txBody>
          <a:bodyPr wrap="square">
            <a:spAutoFit/>
          </a:bodyPr>
          <a:lstStyle/>
          <a:p>
            <a:r>
              <a:rPr lang="en-US" b="1" cap="all" spc="-20" dirty="0">
                <a:latin typeface="Times New Roman" panose="02020603050405020304" pitchFamily="18" charset="0"/>
                <a:ea typeface="Times New Roman" panose="02020603050405020304" pitchFamily="18" charset="0"/>
                <a:cs typeface="Gautami" panose="020B0502040204020203" pitchFamily="34" charset="0"/>
              </a:rPr>
              <a:t>Echelon form </a:t>
            </a:r>
            <a:r>
              <a:rPr lang="en-US" sz="1200" b="1" cap="all" spc="-20"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or</a:t>
            </a:r>
            <a:r>
              <a:rPr lang="en-US" b="1" cap="all" spc="-20" dirty="0">
                <a:latin typeface="Times New Roman" panose="02020603050405020304" pitchFamily="18" charset="0"/>
                <a:ea typeface="Times New Roman" panose="02020603050405020304" pitchFamily="18" charset="0"/>
                <a:cs typeface="Gautami" panose="020B0502040204020203" pitchFamily="34" charset="0"/>
              </a:rPr>
              <a:t> Triangular form of a matrix</a:t>
            </a:r>
            <a:endParaRPr lang="en-US" dirty="0"/>
          </a:p>
        </p:txBody>
      </p:sp>
      <p:sp>
        <p:nvSpPr>
          <p:cNvPr id="4" name="Rectangle 3"/>
          <p:cNvSpPr/>
          <p:nvPr/>
        </p:nvSpPr>
        <p:spPr>
          <a:xfrm>
            <a:off x="304800" y="990601"/>
            <a:ext cx="7848600" cy="3226524"/>
          </a:xfrm>
          <a:prstGeom prst="rect">
            <a:avLst/>
          </a:prstGeom>
        </p:spPr>
        <p:txBody>
          <a:bodyPr wrap="square">
            <a:spAutoFit/>
          </a:bodyPr>
          <a:lstStyle/>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A matrix is said to be in Echelon form or Triangular form if the following three properties are satisfied.</a:t>
            </a:r>
          </a:p>
          <a:p>
            <a:pPr marL="360045" marR="0" indent="-36004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dirty="0" err="1">
                <a:latin typeface="Times New Roman" panose="02020603050405020304" pitchFamily="18" charset="0"/>
                <a:ea typeface="Times New Roman" panose="02020603050405020304" pitchFamily="18" charset="0"/>
                <a:cs typeface="Gautami" panose="020B0502040204020203" pitchFamily="34" charset="0"/>
              </a:rPr>
              <a:t>i</a:t>
            </a:r>
            <a:r>
              <a:rPr lang="en-US" dirty="0">
                <a:latin typeface="Times New Roman" panose="02020603050405020304" pitchFamily="18" charset="0"/>
                <a:ea typeface="Times New Roman" panose="02020603050405020304" pitchFamily="18" charset="0"/>
                <a:cs typeface="Gautami" panose="020B0502040204020203" pitchFamily="34" charset="0"/>
              </a:rPr>
              <a:t>)	Zero rows, if any, must be below the non – zero rows.</a:t>
            </a:r>
          </a:p>
          <a:p>
            <a:pPr marL="630555" marR="0" indent="-63055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(ii)	</a:t>
            </a:r>
            <a:r>
              <a:rPr lang="en-US" spc="-20" dirty="0">
                <a:latin typeface="Times New Roman" panose="02020603050405020304" pitchFamily="18" charset="0"/>
                <a:ea typeface="Times New Roman" panose="02020603050405020304" pitchFamily="18" charset="0"/>
                <a:cs typeface="Gautami" panose="020B0502040204020203" pitchFamily="34" charset="0"/>
              </a:rPr>
              <a:t>The first non-zero element of a non-zero row is equal to unity (1)</a:t>
            </a:r>
            <a:endParaRPr lang="en-US" dirty="0">
              <a:latin typeface="Times New Roman" panose="02020603050405020304" pitchFamily="18" charset="0"/>
              <a:ea typeface="Times New Roman" panose="02020603050405020304" pitchFamily="18" charset="0"/>
              <a:cs typeface="Gautami" panose="020B0502040204020203" pitchFamily="34" charset="0"/>
            </a:endParaRPr>
          </a:p>
          <a:p>
            <a:pPr marL="630555" marR="0" indent="-630555" algn="just">
              <a:spcBef>
                <a:spcPts val="525"/>
              </a:spcBef>
              <a:spcAft>
                <a:spcPts val="525"/>
              </a:spcAft>
              <a:tabLst>
                <a:tab pos="361950" algn="l"/>
                <a:tab pos="630555" algn="l"/>
                <a:tab pos="900430" algn="l"/>
                <a:tab pos="1170305" algn="l"/>
              </a:tabLst>
            </a:pPr>
            <a:r>
              <a:rPr lang="en-US" spc="-20" dirty="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(iii)	The number of zeros before the non – zero element of a row is less than such zeros in the next row.</a:t>
            </a:r>
          </a:p>
          <a:p>
            <a:pPr marL="630555" marR="0" indent="-630555"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t>
            </a:r>
            <a:r>
              <a:rPr lang="en-US" b="1" dirty="0">
                <a:latin typeface="Times New Roman" panose="02020603050405020304" pitchFamily="18" charset="0"/>
                <a:ea typeface="Times New Roman" panose="02020603050405020304" pitchFamily="18" charset="0"/>
                <a:cs typeface="Gautami" panose="020B0502040204020203" pitchFamily="34" charset="0"/>
              </a:rPr>
              <a:t>Note</a:t>
            </a:r>
            <a:r>
              <a:rPr lang="en-US" dirty="0">
                <a:latin typeface="Times New Roman" panose="02020603050405020304" pitchFamily="18" charset="0"/>
                <a:ea typeface="Times New Roman" panose="02020603050405020304" pitchFamily="18" charset="0"/>
                <a:cs typeface="Gautami" panose="020B0502040204020203" pitchFamily="34" charset="0"/>
              </a:rPr>
              <a:t>: – Condition (ii) is not compulsory.</a:t>
            </a:r>
          </a:p>
          <a:p>
            <a:pPr marL="361950" marR="0" indent="-361950" algn="just">
              <a:spcBef>
                <a:spcPts val="525"/>
              </a:spcBef>
              <a:spcAft>
                <a:spcPts val="525"/>
              </a:spcAft>
              <a:tabLst>
                <a:tab pos="361950" algn="l"/>
                <a:tab pos="630555" algn="l"/>
                <a:tab pos="900430" algn="l"/>
                <a:tab pos="1170305" algn="l"/>
              </a:tabLst>
            </a:pPr>
            <a:r>
              <a:rPr lang="en-US" dirty="0">
                <a:latin typeface="Times New Roman" panose="02020603050405020304" pitchFamily="18" charset="0"/>
                <a:ea typeface="Times New Roman" panose="02020603050405020304" pitchFamily="18" charset="0"/>
                <a:cs typeface="Gautami" panose="020B0502040204020203" pitchFamily="34" charset="0"/>
              </a:rPr>
              <a:t>	After reducing the matrix A to Echelon form, </a:t>
            </a:r>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t</a:t>
            </a:r>
            <a:r>
              <a:rPr lang="en-US" dirty="0">
                <a:latin typeface="Times New Roman" panose="02020603050405020304" pitchFamily="18" charset="0"/>
                <a:ea typeface="Times New Roman" panose="02020603050405020304" pitchFamily="18" charset="0"/>
                <a:cs typeface="Gautami" panose="020B0502040204020203" pitchFamily="34" charset="0"/>
              </a:rPr>
              <a:t>he number of non – zero rows gives the rank of the matrix.</a:t>
            </a:r>
            <a:endParaRPr lang="en-US" dirty="0">
              <a:effectLst/>
              <a:latin typeface="Times New Roman" panose="02020603050405020304" pitchFamily="18" charset="0"/>
              <a:ea typeface="Times New Roman" panose="02020603050405020304" pitchFamily="18" charset="0"/>
              <a:cs typeface="Gautami" panose="020B0502040204020203" pitchFamily="34" charset="0"/>
            </a:endParaRPr>
          </a:p>
        </p:txBody>
      </p:sp>
      <p:sp>
        <p:nvSpPr>
          <p:cNvPr id="5" name="Rectangle 4"/>
          <p:cNvSpPr/>
          <p:nvPr/>
        </p:nvSpPr>
        <p:spPr>
          <a:xfrm>
            <a:off x="609600" y="4572000"/>
            <a:ext cx="2052293" cy="369332"/>
          </a:xfrm>
          <a:prstGeom prst="rect">
            <a:avLst/>
          </a:prstGeom>
        </p:spPr>
        <p:txBody>
          <a:bodyPr wrap="none">
            <a:spAutoFit/>
          </a:bodyPr>
          <a:lstStyle/>
          <a:p>
            <a:r>
              <a:rPr lang="en-US" b="1" dirty="0" err="1">
                <a:solidFill>
                  <a:srgbClr val="FF0000"/>
                </a:solidFill>
                <a:latin typeface="Times New Roman" panose="02020603050405020304" pitchFamily="18" charset="0"/>
                <a:ea typeface="Times New Roman" panose="02020603050405020304" pitchFamily="18" charset="0"/>
                <a:cs typeface="Gautami" panose="020B0502040204020203" pitchFamily="34" charset="0"/>
              </a:rPr>
              <a:t>Ex</a:t>
            </a:r>
            <a:r>
              <a:rPr lang="en-US" b="1" dirty="0" err="1" smtClean="0">
                <a:solidFill>
                  <a:srgbClr val="FF0000"/>
                </a:solidFill>
                <a:latin typeface="Times New Roman" panose="02020603050405020304" pitchFamily="18" charset="0"/>
                <a:ea typeface="Times New Roman" panose="02020603050405020304" pitchFamily="18" charset="0"/>
                <a:cs typeface="Gautami" panose="020B0502040204020203" pitchFamily="34" charset="0"/>
              </a:rPr>
              <a:t>.:</a:t>
            </a:r>
            <a:r>
              <a:rPr lang="en-US" dirty="0" err="1" smtClean="0">
                <a:latin typeface="Times New Roman" panose="02020603050405020304" pitchFamily="18" charset="0"/>
                <a:ea typeface="Times New Roman" panose="02020603050405020304" pitchFamily="18" charset="0"/>
                <a:cs typeface="Gautami" panose="020B0502040204020203" pitchFamily="34" charset="0"/>
              </a:rPr>
              <a:t>The</a:t>
            </a:r>
            <a:r>
              <a:rPr lang="en-US" dirty="0" smtClean="0">
                <a:latin typeface="Times New Roman" panose="02020603050405020304" pitchFamily="18" charset="0"/>
                <a:ea typeface="Times New Roman" panose="02020603050405020304" pitchFamily="18" charset="0"/>
                <a:cs typeface="Gautami" panose="020B0502040204020203" pitchFamily="34" charset="0"/>
              </a:rPr>
              <a:t> </a:t>
            </a:r>
            <a:r>
              <a:rPr lang="en-US" dirty="0">
                <a:latin typeface="Times New Roman" panose="02020603050405020304" pitchFamily="18" charset="0"/>
                <a:ea typeface="Times New Roman" panose="02020603050405020304" pitchFamily="18" charset="0"/>
                <a:cs typeface="Gautami" panose="020B0502040204020203" pitchFamily="34" charset="0"/>
              </a:rPr>
              <a:t>matrix A = </a:t>
            </a:r>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534149927"/>
              </p:ext>
            </p:extLst>
          </p:nvPr>
        </p:nvGraphicFramePr>
        <p:xfrm>
          <a:off x="2661892" y="4299465"/>
          <a:ext cx="1148107" cy="1148107"/>
        </p:xfrm>
        <a:graphic>
          <a:graphicData uri="http://schemas.openxmlformats.org/presentationml/2006/ole">
            <mc:AlternateContent xmlns:mc="http://schemas.openxmlformats.org/markup-compatibility/2006">
              <mc:Choice xmlns:v="urn:schemas-microsoft-com:vml" Requires="v">
                <p:oleObj spid="_x0000_s30962" name="Equation" r:id="rId3" imgW="914400" imgH="914400" progId="Equation.DSMT4">
                  <p:embed/>
                </p:oleObj>
              </mc:Choice>
              <mc:Fallback>
                <p:oleObj name="Equation" r:id="rId3" imgW="914400" imgH="9144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892" y="4299465"/>
                        <a:ext cx="1148107" cy="1148107"/>
                      </a:xfrm>
                      <a:prstGeom prst="rect">
                        <a:avLst/>
                      </a:prstGeom>
                      <a:noFill/>
                    </p:spPr>
                  </p:pic>
                </p:oleObj>
              </mc:Fallback>
            </mc:AlternateContent>
          </a:graphicData>
        </a:graphic>
      </p:graphicFrame>
      <p:sp>
        <p:nvSpPr>
          <p:cNvPr id="8" name="Rectangle 7"/>
          <p:cNvSpPr/>
          <p:nvPr/>
        </p:nvSpPr>
        <p:spPr>
          <a:xfrm>
            <a:off x="3810000" y="4535269"/>
            <a:ext cx="4572000" cy="646331"/>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cs typeface="Gautami" panose="020B0502040204020203" pitchFamily="34" charset="0"/>
              </a:rPr>
              <a:t>is in Echelon form, since it satisfies all the three conditions of the Echelon form </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567375" y="5802868"/>
                <a:ext cx="4681025"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cs typeface="Gautami" panose="020B0502040204020203" pitchFamily="34" charset="0"/>
                  </a:rPr>
                  <a:t>So </a:t>
                </a:r>
                <a14:m>
                  <m:oMath xmlns:m="http://schemas.openxmlformats.org/officeDocument/2006/math">
                    <m:r>
                      <a:rPr lang="en-US" i="1" smtClean="0">
                        <a:latin typeface="Cambria Math" panose="02040503050406030204" pitchFamily="18" charset="0"/>
                        <a:ea typeface="Cambria Math" panose="02040503050406030204" pitchFamily="18" charset="0"/>
                        <a:cs typeface="Gautami" panose="020B0502040204020203" pitchFamily="34" charset="0"/>
                      </a:rPr>
                      <m:t>𝜌</m:t>
                    </m:r>
                    <m:d>
                      <m:dPr>
                        <m:ctrlPr>
                          <a:rPr lang="en-US" b="0" i="1" smtClean="0">
                            <a:latin typeface="Cambria Math" panose="02040503050406030204" pitchFamily="18" charset="0"/>
                            <a:ea typeface="Cambria Math" panose="02040503050406030204" pitchFamily="18" charset="0"/>
                            <a:cs typeface="Gautami" panose="020B0502040204020203" pitchFamily="34" charset="0"/>
                          </a:rPr>
                        </m:ctrlPr>
                      </m:dPr>
                      <m:e>
                        <m:r>
                          <a:rPr lang="en-US" b="0" i="1" smtClean="0">
                            <a:latin typeface="Cambria Math" panose="02040503050406030204" pitchFamily="18" charset="0"/>
                            <a:ea typeface="Cambria Math" panose="02040503050406030204" pitchFamily="18" charset="0"/>
                            <a:cs typeface="Gautami" panose="020B0502040204020203" pitchFamily="34" charset="0"/>
                          </a:rPr>
                          <m:t>𝐴</m:t>
                        </m:r>
                      </m:e>
                    </m:d>
                    <m:r>
                      <a:rPr lang="en-US" b="0" i="1" smtClean="0">
                        <a:latin typeface="Cambria Math" panose="02040503050406030204" pitchFamily="18" charset="0"/>
                        <a:ea typeface="Cambria Math" panose="02040503050406030204" pitchFamily="18" charset="0"/>
                        <a:cs typeface="Gautami" panose="020B0502040204020203" pitchFamily="34" charset="0"/>
                      </a:rPr>
                      <m:t>=</m:t>
                    </m:r>
                  </m:oMath>
                </a14:m>
                <a:r>
                  <a:rPr lang="en-US" dirty="0" smtClean="0"/>
                  <a:t> The number of </a:t>
                </a:r>
                <a:r>
                  <a:rPr lang="en-US" dirty="0" err="1" smtClean="0"/>
                  <a:t>nn</a:t>
                </a:r>
                <a:r>
                  <a:rPr lang="en-US" dirty="0" smtClean="0"/>
                  <a:t>-zero rows of A = 3</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567375" y="5802868"/>
                <a:ext cx="4681025" cy="369332"/>
              </a:xfrm>
              <a:prstGeom prst="rect">
                <a:avLst/>
              </a:prstGeom>
              <a:blipFill rotWithShape="0">
                <a:blip r:embed="rId5"/>
                <a:stretch>
                  <a:fillRect l="-1042" t="-11475" r="-130" b="-24590"/>
                </a:stretch>
              </a:blipFill>
            </p:spPr>
            <p:txBody>
              <a:bodyPr/>
              <a:lstStyle/>
              <a:p>
                <a:r>
                  <a:rPr lang="en-US">
                    <a:noFill/>
                  </a:rPr>
                  <a:t> </a:t>
                </a:r>
              </a:p>
            </p:txBody>
          </p:sp>
        </mc:Fallback>
      </mc:AlternateContent>
    </p:spTree>
    <p:extLst>
      <p:ext uri="{BB962C8B-B14F-4D97-AF65-F5344CB8AC3E}">
        <p14:creationId xmlns:p14="http://schemas.microsoft.com/office/powerpoint/2010/main" val="367479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80</a:t>
            </a:fld>
            <a:endParaRPr lang="en-US"/>
          </a:p>
        </p:txBody>
      </p:sp>
      <p:pic>
        <p:nvPicPr>
          <p:cNvPr id="3" name="Picture 2"/>
          <p:cNvPicPr>
            <a:picLocks noChangeAspect="1"/>
          </p:cNvPicPr>
          <p:nvPr/>
        </p:nvPicPr>
        <p:blipFill>
          <a:blip r:embed="rId2"/>
          <a:stretch>
            <a:fillRect/>
          </a:stretch>
        </p:blipFill>
        <p:spPr>
          <a:xfrm>
            <a:off x="1295400" y="381000"/>
            <a:ext cx="5772150" cy="1971675"/>
          </a:xfrm>
          <a:prstGeom prst="rect">
            <a:avLst/>
          </a:prstGeom>
        </p:spPr>
      </p:pic>
      <p:pic>
        <p:nvPicPr>
          <p:cNvPr id="4" name="Picture 3"/>
          <p:cNvPicPr>
            <a:picLocks noChangeAspect="1"/>
          </p:cNvPicPr>
          <p:nvPr/>
        </p:nvPicPr>
        <p:blipFill>
          <a:blip r:embed="rId3"/>
          <a:stretch>
            <a:fillRect/>
          </a:stretch>
        </p:blipFill>
        <p:spPr>
          <a:xfrm>
            <a:off x="685800" y="2519362"/>
            <a:ext cx="7296150" cy="1819275"/>
          </a:xfrm>
          <a:prstGeom prst="rect">
            <a:avLst/>
          </a:prstGeom>
        </p:spPr>
      </p:pic>
    </p:spTree>
    <p:extLst>
      <p:ext uri="{BB962C8B-B14F-4D97-AF65-F5344CB8AC3E}">
        <p14:creationId xmlns:p14="http://schemas.microsoft.com/office/powerpoint/2010/main" val="24260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81</a:t>
            </a:fld>
            <a:endParaRPr lang="en-US"/>
          </a:p>
        </p:txBody>
      </p:sp>
      <p:pic>
        <p:nvPicPr>
          <p:cNvPr id="3" name="Picture 2"/>
          <p:cNvPicPr>
            <a:picLocks noChangeAspect="1"/>
          </p:cNvPicPr>
          <p:nvPr/>
        </p:nvPicPr>
        <p:blipFill>
          <a:blip r:embed="rId2"/>
          <a:stretch>
            <a:fillRect/>
          </a:stretch>
        </p:blipFill>
        <p:spPr>
          <a:xfrm>
            <a:off x="381000" y="352425"/>
            <a:ext cx="7877175" cy="1247775"/>
          </a:xfrm>
          <a:prstGeom prst="rect">
            <a:avLst/>
          </a:prstGeom>
        </p:spPr>
      </p:pic>
      <p:pic>
        <p:nvPicPr>
          <p:cNvPr id="4" name="Picture 3"/>
          <p:cNvPicPr>
            <a:picLocks noChangeAspect="1"/>
          </p:cNvPicPr>
          <p:nvPr/>
        </p:nvPicPr>
        <p:blipFill>
          <a:blip r:embed="rId3"/>
          <a:stretch>
            <a:fillRect/>
          </a:stretch>
        </p:blipFill>
        <p:spPr>
          <a:xfrm>
            <a:off x="76200" y="1752600"/>
            <a:ext cx="8315325" cy="2333625"/>
          </a:xfrm>
          <a:prstGeom prst="rect">
            <a:avLst/>
          </a:prstGeom>
        </p:spPr>
      </p:pic>
      <p:pic>
        <p:nvPicPr>
          <p:cNvPr id="5" name="Picture 4"/>
          <p:cNvPicPr>
            <a:picLocks noChangeAspect="1"/>
          </p:cNvPicPr>
          <p:nvPr/>
        </p:nvPicPr>
        <p:blipFill>
          <a:blip r:embed="rId4"/>
          <a:stretch>
            <a:fillRect/>
          </a:stretch>
        </p:blipFill>
        <p:spPr>
          <a:xfrm>
            <a:off x="2057400" y="4343400"/>
            <a:ext cx="4333875" cy="1876425"/>
          </a:xfrm>
          <a:prstGeom prst="rect">
            <a:avLst/>
          </a:prstGeom>
        </p:spPr>
      </p:pic>
    </p:spTree>
    <p:extLst>
      <p:ext uri="{BB962C8B-B14F-4D97-AF65-F5344CB8AC3E}">
        <p14:creationId xmlns:p14="http://schemas.microsoft.com/office/powerpoint/2010/main" val="650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82</a:t>
            </a:fld>
            <a:endParaRPr lang="en-US"/>
          </a:p>
        </p:txBody>
      </p:sp>
      <p:pic>
        <p:nvPicPr>
          <p:cNvPr id="3" name="Picture 2"/>
          <p:cNvPicPr>
            <a:picLocks noChangeAspect="1"/>
          </p:cNvPicPr>
          <p:nvPr/>
        </p:nvPicPr>
        <p:blipFill>
          <a:blip r:embed="rId2"/>
          <a:stretch>
            <a:fillRect/>
          </a:stretch>
        </p:blipFill>
        <p:spPr>
          <a:xfrm>
            <a:off x="152400" y="381000"/>
            <a:ext cx="8124825" cy="3648075"/>
          </a:xfrm>
          <a:prstGeom prst="rect">
            <a:avLst/>
          </a:prstGeom>
        </p:spPr>
      </p:pic>
      <p:pic>
        <p:nvPicPr>
          <p:cNvPr id="4" name="Picture 3"/>
          <p:cNvPicPr>
            <a:picLocks noChangeAspect="1"/>
          </p:cNvPicPr>
          <p:nvPr/>
        </p:nvPicPr>
        <p:blipFill>
          <a:blip r:embed="rId3"/>
          <a:stretch>
            <a:fillRect/>
          </a:stretch>
        </p:blipFill>
        <p:spPr>
          <a:xfrm>
            <a:off x="381000" y="4229100"/>
            <a:ext cx="7800975" cy="1104900"/>
          </a:xfrm>
          <a:prstGeom prst="rect">
            <a:avLst/>
          </a:prstGeom>
        </p:spPr>
      </p:pic>
    </p:spTree>
    <p:extLst>
      <p:ext uri="{BB962C8B-B14F-4D97-AF65-F5344CB8AC3E}">
        <p14:creationId xmlns:p14="http://schemas.microsoft.com/office/powerpoint/2010/main" val="131620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83</a:t>
            </a:fld>
            <a:endParaRPr lang="en-US"/>
          </a:p>
        </p:txBody>
      </p:sp>
      <p:pic>
        <p:nvPicPr>
          <p:cNvPr id="3" name="Picture 2"/>
          <p:cNvPicPr>
            <a:picLocks noChangeAspect="1"/>
          </p:cNvPicPr>
          <p:nvPr/>
        </p:nvPicPr>
        <p:blipFill>
          <a:blip r:embed="rId2"/>
          <a:stretch>
            <a:fillRect/>
          </a:stretch>
        </p:blipFill>
        <p:spPr>
          <a:xfrm>
            <a:off x="1676400" y="381000"/>
            <a:ext cx="3743325" cy="1638300"/>
          </a:xfrm>
          <a:prstGeom prst="rect">
            <a:avLst/>
          </a:prstGeom>
        </p:spPr>
      </p:pic>
      <p:pic>
        <p:nvPicPr>
          <p:cNvPr id="4" name="Picture 3"/>
          <p:cNvPicPr>
            <a:picLocks noChangeAspect="1"/>
          </p:cNvPicPr>
          <p:nvPr/>
        </p:nvPicPr>
        <p:blipFill>
          <a:blip r:embed="rId3"/>
          <a:stretch>
            <a:fillRect/>
          </a:stretch>
        </p:blipFill>
        <p:spPr>
          <a:xfrm>
            <a:off x="381000" y="2190750"/>
            <a:ext cx="7677150" cy="2476500"/>
          </a:xfrm>
          <a:prstGeom prst="rect">
            <a:avLst/>
          </a:prstGeom>
        </p:spPr>
      </p:pic>
      <p:pic>
        <p:nvPicPr>
          <p:cNvPr id="5" name="Picture 4"/>
          <p:cNvPicPr>
            <a:picLocks noChangeAspect="1"/>
          </p:cNvPicPr>
          <p:nvPr/>
        </p:nvPicPr>
        <p:blipFill>
          <a:blip r:embed="rId4"/>
          <a:stretch>
            <a:fillRect/>
          </a:stretch>
        </p:blipFill>
        <p:spPr>
          <a:xfrm>
            <a:off x="1295400" y="4972050"/>
            <a:ext cx="4305300" cy="742950"/>
          </a:xfrm>
          <a:prstGeom prst="rect">
            <a:avLst/>
          </a:prstGeom>
        </p:spPr>
      </p:pic>
    </p:spTree>
    <p:extLst>
      <p:ext uri="{BB962C8B-B14F-4D97-AF65-F5344CB8AC3E}">
        <p14:creationId xmlns:p14="http://schemas.microsoft.com/office/powerpoint/2010/main" val="362342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84</a:t>
            </a:fld>
            <a:endParaRPr lang="en-US"/>
          </a:p>
        </p:txBody>
      </p:sp>
      <p:pic>
        <p:nvPicPr>
          <p:cNvPr id="3" name="Picture 2"/>
          <p:cNvPicPr>
            <a:picLocks noChangeAspect="1"/>
          </p:cNvPicPr>
          <p:nvPr/>
        </p:nvPicPr>
        <p:blipFill>
          <a:blip r:embed="rId2"/>
          <a:stretch>
            <a:fillRect/>
          </a:stretch>
        </p:blipFill>
        <p:spPr>
          <a:xfrm>
            <a:off x="1981200" y="228600"/>
            <a:ext cx="3505200" cy="1590675"/>
          </a:xfrm>
          <a:prstGeom prst="rect">
            <a:avLst/>
          </a:prstGeom>
        </p:spPr>
      </p:pic>
      <p:pic>
        <p:nvPicPr>
          <p:cNvPr id="4" name="Picture 3"/>
          <p:cNvPicPr>
            <a:picLocks noChangeAspect="1"/>
          </p:cNvPicPr>
          <p:nvPr/>
        </p:nvPicPr>
        <p:blipFill>
          <a:blip r:embed="rId3"/>
          <a:stretch>
            <a:fillRect/>
          </a:stretch>
        </p:blipFill>
        <p:spPr>
          <a:xfrm>
            <a:off x="2209800" y="2057400"/>
            <a:ext cx="4029075" cy="600075"/>
          </a:xfrm>
          <a:prstGeom prst="rect">
            <a:avLst/>
          </a:prstGeom>
        </p:spPr>
      </p:pic>
      <p:pic>
        <p:nvPicPr>
          <p:cNvPr id="5" name="Picture 4"/>
          <p:cNvPicPr>
            <a:picLocks noChangeAspect="1"/>
          </p:cNvPicPr>
          <p:nvPr/>
        </p:nvPicPr>
        <p:blipFill>
          <a:blip r:embed="rId4"/>
          <a:stretch>
            <a:fillRect/>
          </a:stretch>
        </p:blipFill>
        <p:spPr>
          <a:xfrm>
            <a:off x="685800" y="2895600"/>
            <a:ext cx="7543800" cy="2619375"/>
          </a:xfrm>
          <a:prstGeom prst="rect">
            <a:avLst/>
          </a:prstGeom>
        </p:spPr>
      </p:pic>
      <p:pic>
        <p:nvPicPr>
          <p:cNvPr id="6" name="Picture 5"/>
          <p:cNvPicPr>
            <a:picLocks noChangeAspect="1"/>
          </p:cNvPicPr>
          <p:nvPr/>
        </p:nvPicPr>
        <p:blipFill>
          <a:blip r:embed="rId5"/>
          <a:stretch>
            <a:fillRect/>
          </a:stretch>
        </p:blipFill>
        <p:spPr>
          <a:xfrm>
            <a:off x="1000125" y="5638800"/>
            <a:ext cx="7143750" cy="1066800"/>
          </a:xfrm>
          <a:prstGeom prst="rect">
            <a:avLst/>
          </a:prstGeom>
        </p:spPr>
      </p:pic>
    </p:spTree>
    <p:extLst>
      <p:ext uri="{BB962C8B-B14F-4D97-AF65-F5344CB8AC3E}">
        <p14:creationId xmlns:p14="http://schemas.microsoft.com/office/powerpoint/2010/main" val="365776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85</a:t>
            </a:fld>
            <a:endParaRPr lang="en-US"/>
          </a:p>
        </p:txBody>
      </p:sp>
      <p:pic>
        <p:nvPicPr>
          <p:cNvPr id="3" name="Picture 2"/>
          <p:cNvPicPr>
            <a:picLocks noChangeAspect="1"/>
          </p:cNvPicPr>
          <p:nvPr/>
        </p:nvPicPr>
        <p:blipFill>
          <a:blip r:embed="rId2"/>
          <a:stretch>
            <a:fillRect/>
          </a:stretch>
        </p:blipFill>
        <p:spPr>
          <a:xfrm>
            <a:off x="361950" y="304800"/>
            <a:ext cx="7486650" cy="1504950"/>
          </a:xfrm>
          <a:prstGeom prst="rect">
            <a:avLst/>
          </a:prstGeom>
        </p:spPr>
      </p:pic>
      <p:pic>
        <p:nvPicPr>
          <p:cNvPr id="4" name="Picture 3"/>
          <p:cNvPicPr>
            <a:picLocks noChangeAspect="1"/>
          </p:cNvPicPr>
          <p:nvPr/>
        </p:nvPicPr>
        <p:blipFill>
          <a:blip r:embed="rId3"/>
          <a:stretch>
            <a:fillRect/>
          </a:stretch>
        </p:blipFill>
        <p:spPr>
          <a:xfrm>
            <a:off x="533400" y="1905000"/>
            <a:ext cx="7410450" cy="1733550"/>
          </a:xfrm>
          <a:prstGeom prst="rect">
            <a:avLst/>
          </a:prstGeom>
        </p:spPr>
      </p:pic>
      <p:pic>
        <p:nvPicPr>
          <p:cNvPr id="5" name="Picture 4"/>
          <p:cNvPicPr>
            <a:picLocks noChangeAspect="1"/>
          </p:cNvPicPr>
          <p:nvPr/>
        </p:nvPicPr>
        <p:blipFill>
          <a:blip r:embed="rId4"/>
          <a:stretch>
            <a:fillRect/>
          </a:stretch>
        </p:blipFill>
        <p:spPr>
          <a:xfrm>
            <a:off x="666750" y="3867150"/>
            <a:ext cx="7639050" cy="2228850"/>
          </a:xfrm>
          <a:prstGeom prst="rect">
            <a:avLst/>
          </a:prstGeom>
        </p:spPr>
      </p:pic>
    </p:spTree>
    <p:extLst>
      <p:ext uri="{BB962C8B-B14F-4D97-AF65-F5344CB8AC3E}">
        <p14:creationId xmlns:p14="http://schemas.microsoft.com/office/powerpoint/2010/main" val="105988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86</a:t>
            </a:fld>
            <a:endParaRPr lang="en-US"/>
          </a:p>
        </p:txBody>
      </p:sp>
      <p:pic>
        <p:nvPicPr>
          <p:cNvPr id="4" name="Picture 3"/>
          <p:cNvPicPr>
            <a:picLocks noChangeAspect="1"/>
          </p:cNvPicPr>
          <p:nvPr/>
        </p:nvPicPr>
        <p:blipFill>
          <a:blip r:embed="rId2"/>
          <a:stretch>
            <a:fillRect/>
          </a:stretch>
        </p:blipFill>
        <p:spPr>
          <a:xfrm>
            <a:off x="533400" y="304800"/>
            <a:ext cx="7581900" cy="2362200"/>
          </a:xfrm>
          <a:prstGeom prst="rect">
            <a:avLst/>
          </a:prstGeom>
        </p:spPr>
      </p:pic>
      <p:pic>
        <p:nvPicPr>
          <p:cNvPr id="5" name="Picture 4"/>
          <p:cNvPicPr>
            <a:picLocks noChangeAspect="1"/>
          </p:cNvPicPr>
          <p:nvPr/>
        </p:nvPicPr>
        <p:blipFill>
          <a:blip r:embed="rId3"/>
          <a:stretch>
            <a:fillRect/>
          </a:stretch>
        </p:blipFill>
        <p:spPr>
          <a:xfrm>
            <a:off x="609600" y="2819400"/>
            <a:ext cx="7419975" cy="2000250"/>
          </a:xfrm>
          <a:prstGeom prst="rect">
            <a:avLst/>
          </a:prstGeom>
        </p:spPr>
      </p:pic>
      <p:pic>
        <p:nvPicPr>
          <p:cNvPr id="6" name="Picture 5"/>
          <p:cNvPicPr>
            <a:picLocks noChangeAspect="1"/>
          </p:cNvPicPr>
          <p:nvPr/>
        </p:nvPicPr>
        <p:blipFill>
          <a:blip r:embed="rId4"/>
          <a:stretch>
            <a:fillRect/>
          </a:stretch>
        </p:blipFill>
        <p:spPr>
          <a:xfrm>
            <a:off x="1524000" y="4876800"/>
            <a:ext cx="6096000" cy="1876425"/>
          </a:xfrm>
          <a:prstGeom prst="rect">
            <a:avLst/>
          </a:prstGeom>
        </p:spPr>
      </p:pic>
    </p:spTree>
    <p:extLst>
      <p:ext uri="{BB962C8B-B14F-4D97-AF65-F5344CB8AC3E}">
        <p14:creationId xmlns:p14="http://schemas.microsoft.com/office/powerpoint/2010/main" val="24849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87</a:t>
            </a:fld>
            <a:endParaRPr lang="en-US"/>
          </a:p>
        </p:txBody>
      </p:sp>
      <p:pic>
        <p:nvPicPr>
          <p:cNvPr id="3" name="Picture 2"/>
          <p:cNvPicPr>
            <a:picLocks noChangeAspect="1"/>
          </p:cNvPicPr>
          <p:nvPr/>
        </p:nvPicPr>
        <p:blipFill>
          <a:blip r:embed="rId2"/>
          <a:stretch>
            <a:fillRect/>
          </a:stretch>
        </p:blipFill>
        <p:spPr>
          <a:xfrm>
            <a:off x="838200" y="457200"/>
            <a:ext cx="6991350" cy="3952875"/>
          </a:xfrm>
          <a:prstGeom prst="rect">
            <a:avLst/>
          </a:prstGeom>
        </p:spPr>
      </p:pic>
      <p:pic>
        <p:nvPicPr>
          <p:cNvPr id="4" name="Picture 3"/>
          <p:cNvPicPr>
            <a:picLocks noChangeAspect="1"/>
          </p:cNvPicPr>
          <p:nvPr/>
        </p:nvPicPr>
        <p:blipFill>
          <a:blip r:embed="rId3"/>
          <a:stretch>
            <a:fillRect/>
          </a:stretch>
        </p:blipFill>
        <p:spPr>
          <a:xfrm>
            <a:off x="1219200" y="4581525"/>
            <a:ext cx="6448425" cy="2047875"/>
          </a:xfrm>
          <a:prstGeom prst="rect">
            <a:avLst/>
          </a:prstGeom>
        </p:spPr>
      </p:pic>
    </p:spTree>
    <p:extLst>
      <p:ext uri="{BB962C8B-B14F-4D97-AF65-F5344CB8AC3E}">
        <p14:creationId xmlns:p14="http://schemas.microsoft.com/office/powerpoint/2010/main" val="342940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88</a:t>
            </a:fld>
            <a:endParaRPr lang="en-US"/>
          </a:p>
        </p:txBody>
      </p:sp>
      <p:pic>
        <p:nvPicPr>
          <p:cNvPr id="3" name="Picture 2"/>
          <p:cNvPicPr>
            <a:picLocks noChangeAspect="1"/>
          </p:cNvPicPr>
          <p:nvPr/>
        </p:nvPicPr>
        <p:blipFill>
          <a:blip r:embed="rId2"/>
          <a:stretch>
            <a:fillRect/>
          </a:stretch>
        </p:blipFill>
        <p:spPr>
          <a:xfrm>
            <a:off x="1371600" y="371475"/>
            <a:ext cx="6067425" cy="1304925"/>
          </a:xfrm>
          <a:prstGeom prst="rect">
            <a:avLst/>
          </a:prstGeom>
        </p:spPr>
      </p:pic>
      <p:pic>
        <p:nvPicPr>
          <p:cNvPr id="4" name="Picture 3"/>
          <p:cNvPicPr>
            <a:picLocks noChangeAspect="1"/>
          </p:cNvPicPr>
          <p:nvPr/>
        </p:nvPicPr>
        <p:blipFill>
          <a:blip r:embed="rId3"/>
          <a:stretch>
            <a:fillRect/>
          </a:stretch>
        </p:blipFill>
        <p:spPr>
          <a:xfrm>
            <a:off x="914400" y="1914525"/>
            <a:ext cx="7191375" cy="3724275"/>
          </a:xfrm>
          <a:prstGeom prst="rect">
            <a:avLst/>
          </a:prstGeom>
        </p:spPr>
      </p:pic>
    </p:spTree>
    <p:extLst>
      <p:ext uri="{BB962C8B-B14F-4D97-AF65-F5344CB8AC3E}">
        <p14:creationId xmlns:p14="http://schemas.microsoft.com/office/powerpoint/2010/main" val="215996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89</a:t>
            </a:fld>
            <a:endParaRPr lang="en-US"/>
          </a:p>
        </p:txBody>
      </p:sp>
      <p:pic>
        <p:nvPicPr>
          <p:cNvPr id="3" name="Picture 2"/>
          <p:cNvPicPr>
            <a:picLocks noChangeAspect="1"/>
          </p:cNvPicPr>
          <p:nvPr/>
        </p:nvPicPr>
        <p:blipFill>
          <a:blip r:embed="rId2"/>
          <a:stretch>
            <a:fillRect/>
          </a:stretch>
        </p:blipFill>
        <p:spPr>
          <a:xfrm>
            <a:off x="457200" y="457200"/>
            <a:ext cx="7620000" cy="1171575"/>
          </a:xfrm>
          <a:prstGeom prst="rect">
            <a:avLst/>
          </a:prstGeom>
        </p:spPr>
      </p:pic>
      <p:pic>
        <p:nvPicPr>
          <p:cNvPr id="4" name="Picture 3"/>
          <p:cNvPicPr>
            <a:picLocks noChangeAspect="1"/>
          </p:cNvPicPr>
          <p:nvPr/>
        </p:nvPicPr>
        <p:blipFill>
          <a:blip r:embed="rId3"/>
          <a:stretch>
            <a:fillRect/>
          </a:stretch>
        </p:blipFill>
        <p:spPr>
          <a:xfrm>
            <a:off x="533400" y="1781175"/>
            <a:ext cx="6753225" cy="4010025"/>
          </a:xfrm>
          <a:prstGeom prst="rect">
            <a:avLst/>
          </a:prstGeom>
        </p:spPr>
      </p:pic>
    </p:spTree>
    <p:extLst>
      <p:ext uri="{BB962C8B-B14F-4D97-AF65-F5344CB8AC3E}">
        <p14:creationId xmlns:p14="http://schemas.microsoft.com/office/powerpoint/2010/main" val="37009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905" y="228600"/>
            <a:ext cx="7185546" cy="646331"/>
          </a:xfrm>
          <a:prstGeom prst="rect">
            <a:avLst/>
          </a:prstGeom>
        </p:spPr>
        <p:txBody>
          <a:bodyPr wrap="square">
            <a:spAutoFit/>
          </a:bodyPr>
          <a:lstStyle/>
          <a:p>
            <a:r>
              <a:rPr lang="en-US" dirty="0">
                <a:solidFill>
                  <a:srgbClr val="FF0000"/>
                </a:solidFill>
                <a:latin typeface="Times New Roman" panose="02020603050405020304" pitchFamily="18" charset="0"/>
                <a:ea typeface="Times New Roman" panose="02020603050405020304" pitchFamily="18" charset="0"/>
                <a:cs typeface="Gautami" panose="020B0502040204020203" pitchFamily="34" charset="0"/>
              </a:rPr>
              <a:t>1.	Reduce the following matrices into Echelon form and determine the rank of the matrix.</a:t>
            </a:r>
            <a:endParaRPr lang="en-US" dirty="0">
              <a:solidFill>
                <a:srgbClr val="FF0000"/>
              </a:solidFill>
            </a:endParaRPr>
          </a:p>
        </p:txBody>
      </p:sp>
      <p:sp>
        <p:nvSpPr>
          <p:cNvPr id="3" name="Rectangle 2"/>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746603422"/>
              </p:ext>
            </p:extLst>
          </p:nvPr>
        </p:nvGraphicFramePr>
        <p:xfrm>
          <a:off x="1243084" y="914399"/>
          <a:ext cx="1594011" cy="1057972"/>
        </p:xfrm>
        <a:graphic>
          <a:graphicData uri="http://schemas.openxmlformats.org/presentationml/2006/ole">
            <mc:AlternateContent xmlns:mc="http://schemas.openxmlformats.org/markup-compatibility/2006">
              <mc:Choice xmlns:v="urn:schemas-microsoft-com:vml" Requires="v">
                <p:oleObj spid="_x0000_s67777" name="Equation" r:id="rId4" imgW="1079032" imgH="710891" progId="Equation.DSMT4">
                  <p:embed/>
                </p:oleObj>
              </mc:Choice>
              <mc:Fallback>
                <p:oleObj name="Equation" r:id="rId4" imgW="1079032" imgH="71089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084" y="914399"/>
                        <a:ext cx="1594011" cy="1057972"/>
                      </a:xfrm>
                      <a:prstGeom prst="rect">
                        <a:avLst/>
                      </a:prstGeom>
                      <a:noFill/>
                    </p:spPr>
                  </p:pic>
                </p:oleObj>
              </mc:Fallback>
            </mc:AlternateContent>
          </a:graphicData>
        </a:graphic>
      </p:graphicFrame>
      <p:sp>
        <p:nvSpPr>
          <p:cNvPr id="5" name="Rectangle 4"/>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77906341"/>
              </p:ext>
            </p:extLst>
          </p:nvPr>
        </p:nvGraphicFramePr>
        <p:xfrm>
          <a:off x="4077723" y="684125"/>
          <a:ext cx="1288245" cy="1288245"/>
        </p:xfrm>
        <a:graphic>
          <a:graphicData uri="http://schemas.openxmlformats.org/presentationml/2006/ole">
            <mc:AlternateContent xmlns:mc="http://schemas.openxmlformats.org/markup-compatibility/2006">
              <mc:Choice xmlns:v="urn:schemas-microsoft-com:vml" Requires="v">
                <p:oleObj spid="_x0000_s67778" name="Equation" r:id="rId6" imgW="914400" imgH="914400" progId="Equation.DSMT4">
                  <p:embed/>
                </p:oleObj>
              </mc:Choice>
              <mc:Fallback>
                <p:oleObj name="Equation" r:id="rId6" imgW="914400" imgH="914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7723" y="684125"/>
                        <a:ext cx="1288245" cy="1288245"/>
                      </a:xfrm>
                      <a:prstGeom prst="rect">
                        <a:avLst/>
                      </a:prstGeom>
                      <a:noFill/>
                    </p:spPr>
                  </p:pic>
                </p:oleObj>
              </mc:Fallback>
            </mc:AlternateContent>
          </a:graphicData>
        </a:graphic>
      </p:graphicFrame>
      <p:sp>
        <p:nvSpPr>
          <p:cNvPr id="7" name="TextBox 6"/>
          <p:cNvSpPr txBox="1"/>
          <p:nvPr/>
        </p:nvSpPr>
        <p:spPr>
          <a:xfrm>
            <a:off x="762000" y="1078468"/>
            <a:ext cx="481084" cy="369332"/>
          </a:xfrm>
          <a:prstGeom prst="rect">
            <a:avLst/>
          </a:prstGeom>
          <a:noFill/>
        </p:spPr>
        <p:txBody>
          <a:bodyPr wrap="square" rtlCol="0">
            <a:spAutoFit/>
          </a:bodyPr>
          <a:lstStyle/>
          <a:p>
            <a:r>
              <a:rPr lang="en-US" dirty="0" smtClean="0"/>
              <a:t>(</a:t>
            </a:r>
            <a:r>
              <a:rPr lang="en-US" dirty="0" err="1" smtClean="0"/>
              <a:t>i</a:t>
            </a:r>
            <a:r>
              <a:rPr lang="en-US" dirty="0" smtClean="0"/>
              <a:t>)</a:t>
            </a:r>
            <a:endParaRPr lang="en-US" dirty="0"/>
          </a:p>
        </p:txBody>
      </p:sp>
      <p:sp>
        <p:nvSpPr>
          <p:cNvPr id="8" name="TextBox 7"/>
          <p:cNvSpPr txBox="1"/>
          <p:nvPr/>
        </p:nvSpPr>
        <p:spPr>
          <a:xfrm>
            <a:off x="3234520" y="990600"/>
            <a:ext cx="551863" cy="369332"/>
          </a:xfrm>
          <a:prstGeom prst="rect">
            <a:avLst/>
          </a:prstGeom>
          <a:noFill/>
        </p:spPr>
        <p:txBody>
          <a:bodyPr wrap="square" rtlCol="0">
            <a:spAutoFit/>
          </a:bodyPr>
          <a:lstStyle/>
          <a:p>
            <a:r>
              <a:rPr lang="en-US" dirty="0" smtClean="0"/>
              <a:t>(ii)</a:t>
            </a:r>
            <a:endParaRPr lang="en-US" dirty="0"/>
          </a:p>
        </p:txBody>
      </p:sp>
      <p:sp>
        <p:nvSpPr>
          <p:cNvPr id="9" name="Rectangle 8"/>
          <p:cNvSpPr/>
          <p:nvPr/>
        </p:nvSpPr>
        <p:spPr>
          <a:xfrm>
            <a:off x="225189" y="2209800"/>
            <a:ext cx="983896" cy="369332"/>
          </a:xfrm>
          <a:prstGeom prst="rect">
            <a:avLst/>
          </a:prstGeom>
        </p:spPr>
        <p:txBody>
          <a:bodyPr wrap="square">
            <a:spAutoFit/>
          </a:bodyPr>
          <a:lstStyle/>
          <a:p>
            <a:r>
              <a:rPr lang="en-US" b="1" dirty="0" smtClean="0">
                <a:solidFill>
                  <a:srgbClr val="FF0000"/>
                </a:solidFill>
                <a:effectLst/>
                <a:latin typeface="Times New Roman" panose="02020603050405020304" pitchFamily="18" charset="0"/>
                <a:ea typeface="Times New Roman" panose="02020603050405020304" pitchFamily="18" charset="0"/>
                <a:cs typeface="Gautami" panose="020B0502040204020203" pitchFamily="34" charset="0"/>
              </a:rPr>
              <a:t>Sol.: </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t>
            </a:r>
            <a:r>
              <a:rPr lang="en-US" dirty="0" err="1" smtClean="0">
                <a:effectLst/>
                <a:latin typeface="Times New Roman" panose="02020603050405020304" pitchFamily="18" charset="0"/>
                <a:ea typeface="Times New Roman" panose="02020603050405020304" pitchFamily="18" charset="0"/>
                <a:cs typeface="Gautami" panose="020B0502040204020203" pitchFamily="34" charset="0"/>
              </a:rPr>
              <a:t>i</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0" name="Rectangle 9"/>
          <p:cNvSpPr/>
          <p:nvPr/>
        </p:nvSpPr>
        <p:spPr>
          <a:xfrm>
            <a:off x="1305184" y="2173069"/>
            <a:ext cx="828416"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Let A=</a:t>
            </a:r>
            <a:endParaRPr lang="en-US" dirty="0"/>
          </a:p>
        </p:txBody>
      </p:sp>
      <p:sp>
        <p:nvSpPr>
          <p:cNvPr id="11" name="Rectangle 6"/>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698412933"/>
              </p:ext>
            </p:extLst>
          </p:nvPr>
        </p:nvGraphicFramePr>
        <p:xfrm>
          <a:off x="2317156" y="2065301"/>
          <a:ext cx="1340443" cy="1075445"/>
        </p:xfrm>
        <a:graphic>
          <a:graphicData uri="http://schemas.openxmlformats.org/presentationml/2006/ole">
            <mc:AlternateContent xmlns:mc="http://schemas.openxmlformats.org/markup-compatibility/2006">
              <mc:Choice xmlns:v="urn:schemas-microsoft-com:vml" Requires="v">
                <p:oleObj spid="_x0000_s67779" name="Equation" r:id="rId8" imgW="1040948" imgH="710891" progId="Equation.DSMT4">
                  <p:embed/>
                </p:oleObj>
              </mc:Choice>
              <mc:Fallback>
                <p:oleObj name="Equation" r:id="rId8" imgW="1040948" imgH="710891"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7156" y="2065301"/>
                        <a:ext cx="1340443" cy="1075445"/>
                      </a:xfrm>
                      <a:prstGeom prst="rect">
                        <a:avLst/>
                      </a:prstGeom>
                      <a:noFill/>
                    </p:spPr>
                  </p:pic>
                </p:oleObj>
              </mc:Fallback>
            </mc:AlternateContent>
          </a:graphicData>
        </a:graphic>
      </p:graphicFrame>
      <p:sp>
        <p:nvSpPr>
          <p:cNvPr id="13" name="Rectangle 12"/>
          <p:cNvSpPr/>
          <p:nvPr/>
        </p:nvSpPr>
        <p:spPr>
          <a:xfrm>
            <a:off x="4107234" y="2286000"/>
            <a:ext cx="3284166"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smtClean="0">
                <a:effectLst/>
                <a:latin typeface="Times New Roman" panose="02020603050405020304" pitchFamily="18" charset="0"/>
                <a:ea typeface="Times New Roman" panose="02020603050405020304" pitchFamily="18" charset="0"/>
                <a:cs typeface="Gautami" panose="020B0502040204020203" pitchFamily="34" charset="0"/>
              </a:rPr>
              <a:t>1</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smtClean="0">
                <a:effectLst/>
                <a:latin typeface="Times New Roman" panose="02020603050405020304" pitchFamily="18" charset="0"/>
                <a:ea typeface="Times New Roman" panose="02020603050405020304" pitchFamily="18" charset="0"/>
                <a:cs typeface="Gautami" panose="020B0502040204020203" pitchFamily="34" charset="0"/>
              </a:rPr>
              <a:t>3</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4" name="Rectangle 13"/>
          <p:cNvSpPr/>
          <p:nvPr/>
        </p:nvSpPr>
        <p:spPr>
          <a:xfrm>
            <a:off x="1625105" y="3516868"/>
            <a:ext cx="660895"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 </a:t>
            </a:r>
            <a:r>
              <a:rPr lang="en-US" b="1" dirty="0" smtClean="0">
                <a:effectLst/>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5" name="Rectangle 8"/>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1098395"/>
              </p:ext>
            </p:extLst>
          </p:nvPr>
        </p:nvGraphicFramePr>
        <p:xfrm>
          <a:off x="2286000" y="3276600"/>
          <a:ext cx="1500383" cy="1032373"/>
        </p:xfrm>
        <a:graphic>
          <a:graphicData uri="http://schemas.openxmlformats.org/presentationml/2006/ole">
            <mc:AlternateContent xmlns:mc="http://schemas.openxmlformats.org/markup-compatibility/2006">
              <mc:Choice xmlns:v="urn:schemas-microsoft-com:vml" Requires="v">
                <p:oleObj spid="_x0000_s67780" name="Equation" r:id="rId10" imgW="1040948" imgH="710891" progId="Equation.DSMT4">
                  <p:embed/>
                </p:oleObj>
              </mc:Choice>
              <mc:Fallback>
                <p:oleObj name="Equation" r:id="rId10" imgW="1040948" imgH="710891"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0" y="3276600"/>
                        <a:ext cx="1500383" cy="1032373"/>
                      </a:xfrm>
                      <a:prstGeom prst="rect">
                        <a:avLst/>
                      </a:prstGeom>
                      <a:noFill/>
                    </p:spPr>
                  </p:pic>
                </p:oleObj>
              </mc:Fallback>
            </mc:AlternateContent>
          </a:graphicData>
        </a:graphic>
      </p:graphicFrame>
      <p:sp>
        <p:nvSpPr>
          <p:cNvPr id="17" name="Rectangle 16"/>
          <p:cNvSpPr/>
          <p:nvPr/>
        </p:nvSpPr>
        <p:spPr>
          <a:xfrm>
            <a:off x="3864358" y="3352800"/>
            <a:ext cx="3374642" cy="369332"/>
          </a:xfrm>
          <a:prstGeom prst="rect">
            <a:avLst/>
          </a:prstGeom>
        </p:spPr>
        <p:txBody>
          <a:bodyPr wrap="non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smtClean="0">
                <a:effectLst/>
                <a:latin typeface="Times New Roman" panose="02020603050405020304" pitchFamily="18" charset="0"/>
                <a:ea typeface="Times New Roman" panose="02020603050405020304" pitchFamily="18" charset="0"/>
                <a:cs typeface="Gautami" panose="020B0502040204020203" pitchFamily="34" charset="0"/>
              </a:rPr>
              <a:t>3</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smtClean="0">
                <a:effectLst/>
                <a:latin typeface="Times New Roman" panose="02020603050405020304" pitchFamily="18" charset="0"/>
                <a:ea typeface="Times New Roman" panose="02020603050405020304" pitchFamily="18" charset="0"/>
                <a:cs typeface="Gautami" panose="020B0502040204020203" pitchFamily="34" charset="0"/>
              </a:rPr>
              <a:t>3</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 5R</a:t>
            </a:r>
            <a:r>
              <a:rPr lang="en-US" baseline="-25000" dirty="0" smtClean="0">
                <a:effectLst/>
                <a:latin typeface="Times New Roman" panose="02020603050405020304" pitchFamily="18" charset="0"/>
                <a:ea typeface="Times New Roman" panose="02020603050405020304" pitchFamily="18" charset="0"/>
                <a:cs typeface="Gautami" panose="020B0502040204020203" pitchFamily="34" charset="0"/>
              </a:rPr>
              <a:t>1</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18" name="Rectangle 17"/>
          <p:cNvSpPr/>
          <p:nvPr/>
        </p:nvSpPr>
        <p:spPr>
          <a:xfrm>
            <a:off x="1628184" y="4500039"/>
            <a:ext cx="581616" cy="369332"/>
          </a:xfrm>
          <a:prstGeom prst="rect">
            <a:avLst/>
          </a:prstGeom>
        </p:spPr>
        <p:txBody>
          <a:bodyPr wrap="squar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 </a:t>
            </a:r>
            <a:r>
              <a:rPr lang="en-US" b="1" dirty="0" smtClean="0">
                <a:effectLst/>
                <a:latin typeface="Times New Roman" panose="02020603050405020304" pitchFamily="18" charset="0"/>
                <a:ea typeface="Times New Roman" panose="02020603050405020304" pitchFamily="18" charset="0"/>
                <a:cs typeface="Gautami" panose="020B0502040204020203" pitchFamily="34" charset="0"/>
              </a:rPr>
              <a:t>~</a:t>
            </a:r>
            <a:endParaRPr lang="en-US" dirty="0"/>
          </a:p>
        </p:txBody>
      </p:sp>
      <p:sp>
        <p:nvSpPr>
          <p:cNvPr id="19" name="Rectangle 10"/>
          <p:cNvSpPr>
            <a:spLocks noChangeArrowheads="1"/>
          </p:cNvSpPr>
          <p:nvPr/>
        </p:nvSpPr>
        <p:spPr bwMode="auto">
          <a:xfrm>
            <a:off x="0"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087525821"/>
              </p:ext>
            </p:extLst>
          </p:nvPr>
        </p:nvGraphicFramePr>
        <p:xfrm>
          <a:off x="2269174" y="4370649"/>
          <a:ext cx="1540826" cy="1111172"/>
        </p:xfrm>
        <a:graphic>
          <a:graphicData uri="http://schemas.openxmlformats.org/presentationml/2006/ole">
            <mc:AlternateContent xmlns:mc="http://schemas.openxmlformats.org/markup-compatibility/2006">
              <mc:Choice xmlns:v="urn:schemas-microsoft-com:vml" Requires="v">
                <p:oleObj spid="_x0000_s67781" name="Equation" r:id="rId12" imgW="990170" imgH="710891" progId="Equation.DSMT4">
                  <p:embed/>
                </p:oleObj>
              </mc:Choice>
              <mc:Fallback>
                <p:oleObj name="Equation" r:id="rId12" imgW="990170" imgH="710891"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69174" y="4370649"/>
                        <a:ext cx="1540826" cy="1111172"/>
                      </a:xfrm>
                      <a:prstGeom prst="rect">
                        <a:avLst/>
                      </a:prstGeom>
                      <a:noFill/>
                    </p:spPr>
                  </p:pic>
                </p:oleObj>
              </mc:Fallback>
            </mc:AlternateContent>
          </a:graphicData>
        </a:graphic>
      </p:graphicFrame>
      <p:sp>
        <p:nvSpPr>
          <p:cNvPr id="21" name="Rectangle 20"/>
          <p:cNvSpPr/>
          <p:nvPr/>
        </p:nvSpPr>
        <p:spPr>
          <a:xfrm>
            <a:off x="3940558" y="4682574"/>
            <a:ext cx="3374642" cy="369332"/>
          </a:xfrm>
          <a:prstGeom prst="rect">
            <a:avLst/>
          </a:prstGeom>
        </p:spPr>
        <p:txBody>
          <a:bodyPr wrap="none">
            <a:spAutoFit/>
          </a:bodyPr>
          <a:lstStyle/>
          <a:p>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Applying R</a:t>
            </a:r>
            <a:r>
              <a:rPr lang="en-US" baseline="-25000" dirty="0" smtClean="0">
                <a:effectLst/>
                <a:latin typeface="Times New Roman" panose="02020603050405020304" pitchFamily="18" charset="0"/>
                <a:ea typeface="Times New Roman" panose="02020603050405020304" pitchFamily="18" charset="0"/>
                <a:cs typeface="Gautami" panose="020B0502040204020203" pitchFamily="34" charset="0"/>
              </a:rPr>
              <a:t>3</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sym typeface="Symbol" panose="05050102010706020507" pitchFamily="18" charset="2"/>
              </a:rPr>
              <a:t></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R</a:t>
            </a:r>
            <a:r>
              <a:rPr lang="en-US" baseline="-25000" dirty="0" smtClean="0">
                <a:effectLst/>
                <a:latin typeface="Times New Roman" panose="02020603050405020304" pitchFamily="18" charset="0"/>
                <a:ea typeface="Times New Roman" panose="02020603050405020304" pitchFamily="18" charset="0"/>
                <a:cs typeface="Gautami" panose="020B0502040204020203" pitchFamily="34" charset="0"/>
              </a:rPr>
              <a:t>3</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 8R</a:t>
            </a:r>
            <a:r>
              <a:rPr lang="en-US" baseline="-25000" dirty="0" smtClean="0">
                <a:effectLst/>
                <a:latin typeface="Times New Roman" panose="02020603050405020304" pitchFamily="18" charset="0"/>
                <a:ea typeface="Times New Roman" panose="02020603050405020304" pitchFamily="18" charset="0"/>
                <a:cs typeface="Gautami" panose="020B0502040204020203" pitchFamily="34" charset="0"/>
              </a:rPr>
              <a:t>2</a:t>
            </a:r>
            <a:r>
              <a:rPr lang="en-US" dirty="0" smtClean="0">
                <a:effectLst/>
                <a:latin typeface="Times New Roman" panose="02020603050405020304" pitchFamily="18" charset="0"/>
                <a:ea typeface="Times New Roman" panose="02020603050405020304" pitchFamily="18" charset="0"/>
                <a:cs typeface="Gautami" panose="020B0502040204020203" pitchFamily="34" charset="0"/>
              </a:rPr>
              <a:t>, we have</a:t>
            </a:r>
            <a:endParaRPr lang="en-US" dirty="0"/>
          </a:p>
        </p:txBody>
      </p:sp>
      <p:sp>
        <p:nvSpPr>
          <p:cNvPr id="22" name="TextBox 21"/>
          <p:cNvSpPr txBox="1"/>
          <p:nvPr/>
        </p:nvSpPr>
        <p:spPr>
          <a:xfrm>
            <a:off x="8534400" y="5562600"/>
            <a:ext cx="381000" cy="369332"/>
          </a:xfrm>
          <a:prstGeom prst="rect">
            <a:avLst/>
          </a:prstGeom>
          <a:noFill/>
        </p:spPr>
        <p:txBody>
          <a:bodyPr wrap="square" rtlCol="0">
            <a:spAutoFit/>
          </a:bodyPr>
          <a:lstStyle/>
          <a:p>
            <a:r>
              <a:rPr lang="en-US" dirty="0" smtClean="0"/>
              <a:t>1</a:t>
            </a:r>
            <a:endParaRPr lang="en-US" dirty="0"/>
          </a:p>
        </p:txBody>
      </p:sp>
    </p:spTree>
    <p:extLst>
      <p:ext uri="{BB962C8B-B14F-4D97-AF65-F5344CB8AC3E}">
        <p14:creationId xmlns:p14="http://schemas.microsoft.com/office/powerpoint/2010/main" val="100369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3" grpId="0"/>
      <p:bldP spid="14" grpId="0"/>
      <p:bldP spid="17" grpId="0"/>
      <p:bldP spid="18"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90</a:t>
            </a:fld>
            <a:endParaRPr lang="en-US"/>
          </a:p>
        </p:txBody>
      </p:sp>
      <p:pic>
        <p:nvPicPr>
          <p:cNvPr id="3" name="Picture 2"/>
          <p:cNvPicPr>
            <a:picLocks noChangeAspect="1"/>
          </p:cNvPicPr>
          <p:nvPr/>
        </p:nvPicPr>
        <p:blipFill>
          <a:blip r:embed="rId2"/>
          <a:stretch>
            <a:fillRect/>
          </a:stretch>
        </p:blipFill>
        <p:spPr>
          <a:xfrm>
            <a:off x="1600200" y="457200"/>
            <a:ext cx="5476875" cy="1333500"/>
          </a:xfrm>
          <a:prstGeom prst="rect">
            <a:avLst/>
          </a:prstGeom>
        </p:spPr>
      </p:pic>
      <p:pic>
        <p:nvPicPr>
          <p:cNvPr id="4" name="Picture 3"/>
          <p:cNvPicPr>
            <a:picLocks noChangeAspect="1"/>
          </p:cNvPicPr>
          <p:nvPr/>
        </p:nvPicPr>
        <p:blipFill>
          <a:blip r:embed="rId3"/>
          <a:stretch>
            <a:fillRect/>
          </a:stretch>
        </p:blipFill>
        <p:spPr>
          <a:xfrm>
            <a:off x="152400" y="2057400"/>
            <a:ext cx="8162925" cy="1876425"/>
          </a:xfrm>
          <a:prstGeom prst="rect">
            <a:avLst/>
          </a:prstGeom>
        </p:spPr>
      </p:pic>
      <p:pic>
        <p:nvPicPr>
          <p:cNvPr id="5" name="Picture 4"/>
          <p:cNvPicPr>
            <a:picLocks noChangeAspect="1"/>
          </p:cNvPicPr>
          <p:nvPr/>
        </p:nvPicPr>
        <p:blipFill>
          <a:blip r:embed="rId4"/>
          <a:stretch>
            <a:fillRect/>
          </a:stretch>
        </p:blipFill>
        <p:spPr>
          <a:xfrm>
            <a:off x="304800" y="4267200"/>
            <a:ext cx="7981950" cy="2076450"/>
          </a:xfrm>
          <a:prstGeom prst="rect">
            <a:avLst/>
          </a:prstGeom>
        </p:spPr>
      </p:pic>
    </p:spTree>
    <p:extLst>
      <p:ext uri="{BB962C8B-B14F-4D97-AF65-F5344CB8AC3E}">
        <p14:creationId xmlns:p14="http://schemas.microsoft.com/office/powerpoint/2010/main" val="23611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91</a:t>
            </a:fld>
            <a:endParaRPr lang="en-US"/>
          </a:p>
        </p:txBody>
      </p:sp>
      <p:pic>
        <p:nvPicPr>
          <p:cNvPr id="3" name="Picture 2"/>
          <p:cNvPicPr>
            <a:picLocks noChangeAspect="1"/>
          </p:cNvPicPr>
          <p:nvPr/>
        </p:nvPicPr>
        <p:blipFill>
          <a:blip r:embed="rId2"/>
          <a:stretch>
            <a:fillRect/>
          </a:stretch>
        </p:blipFill>
        <p:spPr>
          <a:xfrm>
            <a:off x="1524000" y="381000"/>
            <a:ext cx="5191125" cy="1924050"/>
          </a:xfrm>
          <a:prstGeom prst="rect">
            <a:avLst/>
          </a:prstGeom>
        </p:spPr>
      </p:pic>
      <p:pic>
        <p:nvPicPr>
          <p:cNvPr id="4" name="Picture 3"/>
          <p:cNvPicPr>
            <a:picLocks noChangeAspect="1"/>
          </p:cNvPicPr>
          <p:nvPr/>
        </p:nvPicPr>
        <p:blipFill>
          <a:blip r:embed="rId3"/>
          <a:stretch>
            <a:fillRect/>
          </a:stretch>
        </p:blipFill>
        <p:spPr>
          <a:xfrm>
            <a:off x="152400" y="2590800"/>
            <a:ext cx="8181975" cy="2838450"/>
          </a:xfrm>
          <a:prstGeom prst="rect">
            <a:avLst/>
          </a:prstGeom>
        </p:spPr>
      </p:pic>
    </p:spTree>
    <p:extLst>
      <p:ext uri="{BB962C8B-B14F-4D97-AF65-F5344CB8AC3E}">
        <p14:creationId xmlns:p14="http://schemas.microsoft.com/office/powerpoint/2010/main" val="50081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92</a:t>
            </a:fld>
            <a:endParaRPr lang="en-US"/>
          </a:p>
        </p:txBody>
      </p:sp>
      <p:pic>
        <p:nvPicPr>
          <p:cNvPr id="3" name="Picture 2"/>
          <p:cNvPicPr>
            <a:picLocks noChangeAspect="1"/>
          </p:cNvPicPr>
          <p:nvPr/>
        </p:nvPicPr>
        <p:blipFill>
          <a:blip r:embed="rId2"/>
          <a:stretch>
            <a:fillRect/>
          </a:stretch>
        </p:blipFill>
        <p:spPr>
          <a:xfrm>
            <a:off x="304800" y="457200"/>
            <a:ext cx="7915275" cy="2219325"/>
          </a:xfrm>
          <a:prstGeom prst="rect">
            <a:avLst/>
          </a:prstGeom>
        </p:spPr>
      </p:pic>
      <p:pic>
        <p:nvPicPr>
          <p:cNvPr id="4" name="Picture 3"/>
          <p:cNvPicPr>
            <a:picLocks noChangeAspect="1"/>
          </p:cNvPicPr>
          <p:nvPr/>
        </p:nvPicPr>
        <p:blipFill>
          <a:blip r:embed="rId3"/>
          <a:stretch>
            <a:fillRect/>
          </a:stretch>
        </p:blipFill>
        <p:spPr>
          <a:xfrm>
            <a:off x="542925" y="3048000"/>
            <a:ext cx="7381875" cy="3209925"/>
          </a:xfrm>
          <a:prstGeom prst="rect">
            <a:avLst/>
          </a:prstGeom>
        </p:spPr>
      </p:pic>
    </p:spTree>
    <p:extLst>
      <p:ext uri="{BB962C8B-B14F-4D97-AF65-F5344CB8AC3E}">
        <p14:creationId xmlns:p14="http://schemas.microsoft.com/office/powerpoint/2010/main" val="405207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93</a:t>
            </a:fld>
            <a:endParaRPr lang="en-US"/>
          </a:p>
        </p:txBody>
      </p:sp>
      <p:pic>
        <p:nvPicPr>
          <p:cNvPr id="3" name="Picture 2"/>
          <p:cNvPicPr>
            <a:picLocks noChangeAspect="1"/>
          </p:cNvPicPr>
          <p:nvPr/>
        </p:nvPicPr>
        <p:blipFill>
          <a:blip r:embed="rId2"/>
          <a:stretch>
            <a:fillRect/>
          </a:stretch>
        </p:blipFill>
        <p:spPr>
          <a:xfrm>
            <a:off x="381000" y="138112"/>
            <a:ext cx="7924800" cy="6581775"/>
          </a:xfrm>
          <a:prstGeom prst="rect">
            <a:avLst/>
          </a:prstGeom>
        </p:spPr>
      </p:pic>
    </p:spTree>
    <p:extLst>
      <p:ext uri="{BB962C8B-B14F-4D97-AF65-F5344CB8AC3E}">
        <p14:creationId xmlns:p14="http://schemas.microsoft.com/office/powerpoint/2010/main" val="151211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94</a:t>
            </a:fld>
            <a:endParaRPr lang="en-US"/>
          </a:p>
        </p:txBody>
      </p:sp>
      <p:pic>
        <p:nvPicPr>
          <p:cNvPr id="3" name="Picture 2"/>
          <p:cNvPicPr>
            <a:picLocks noChangeAspect="1"/>
          </p:cNvPicPr>
          <p:nvPr/>
        </p:nvPicPr>
        <p:blipFill>
          <a:blip r:embed="rId2"/>
          <a:stretch>
            <a:fillRect/>
          </a:stretch>
        </p:blipFill>
        <p:spPr>
          <a:xfrm>
            <a:off x="457200" y="304800"/>
            <a:ext cx="7620000" cy="1666875"/>
          </a:xfrm>
          <a:prstGeom prst="rect">
            <a:avLst/>
          </a:prstGeom>
        </p:spPr>
      </p:pic>
      <p:pic>
        <p:nvPicPr>
          <p:cNvPr id="4" name="Picture 3"/>
          <p:cNvPicPr>
            <a:picLocks noChangeAspect="1"/>
          </p:cNvPicPr>
          <p:nvPr/>
        </p:nvPicPr>
        <p:blipFill>
          <a:blip r:embed="rId3"/>
          <a:stretch>
            <a:fillRect/>
          </a:stretch>
        </p:blipFill>
        <p:spPr>
          <a:xfrm>
            <a:off x="228600" y="2133600"/>
            <a:ext cx="8124825" cy="4572000"/>
          </a:xfrm>
          <a:prstGeom prst="rect">
            <a:avLst/>
          </a:prstGeom>
        </p:spPr>
      </p:pic>
    </p:spTree>
    <p:extLst>
      <p:ext uri="{BB962C8B-B14F-4D97-AF65-F5344CB8AC3E}">
        <p14:creationId xmlns:p14="http://schemas.microsoft.com/office/powerpoint/2010/main" val="214311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95</a:t>
            </a:fld>
            <a:endParaRPr lang="en-US"/>
          </a:p>
        </p:txBody>
      </p:sp>
      <p:pic>
        <p:nvPicPr>
          <p:cNvPr id="3" name="Picture 2"/>
          <p:cNvPicPr>
            <a:picLocks noChangeAspect="1"/>
          </p:cNvPicPr>
          <p:nvPr/>
        </p:nvPicPr>
        <p:blipFill>
          <a:blip r:embed="rId2"/>
          <a:stretch>
            <a:fillRect/>
          </a:stretch>
        </p:blipFill>
        <p:spPr>
          <a:xfrm>
            <a:off x="1371600" y="381000"/>
            <a:ext cx="5438775" cy="1933575"/>
          </a:xfrm>
          <a:prstGeom prst="rect">
            <a:avLst/>
          </a:prstGeom>
        </p:spPr>
      </p:pic>
      <p:pic>
        <p:nvPicPr>
          <p:cNvPr id="4" name="Picture 3"/>
          <p:cNvPicPr>
            <a:picLocks noChangeAspect="1"/>
          </p:cNvPicPr>
          <p:nvPr/>
        </p:nvPicPr>
        <p:blipFill>
          <a:blip r:embed="rId3"/>
          <a:stretch>
            <a:fillRect/>
          </a:stretch>
        </p:blipFill>
        <p:spPr>
          <a:xfrm>
            <a:off x="762000" y="2486025"/>
            <a:ext cx="7362825" cy="2085975"/>
          </a:xfrm>
          <a:prstGeom prst="rect">
            <a:avLst/>
          </a:prstGeom>
        </p:spPr>
      </p:pic>
      <p:pic>
        <p:nvPicPr>
          <p:cNvPr id="5" name="Picture 4"/>
          <p:cNvPicPr>
            <a:picLocks noChangeAspect="1"/>
          </p:cNvPicPr>
          <p:nvPr/>
        </p:nvPicPr>
        <p:blipFill>
          <a:blip r:embed="rId4"/>
          <a:stretch>
            <a:fillRect/>
          </a:stretch>
        </p:blipFill>
        <p:spPr>
          <a:xfrm>
            <a:off x="990600" y="4895850"/>
            <a:ext cx="6886575" cy="1047750"/>
          </a:xfrm>
          <a:prstGeom prst="rect">
            <a:avLst/>
          </a:prstGeom>
        </p:spPr>
      </p:pic>
    </p:spTree>
    <p:extLst>
      <p:ext uri="{BB962C8B-B14F-4D97-AF65-F5344CB8AC3E}">
        <p14:creationId xmlns:p14="http://schemas.microsoft.com/office/powerpoint/2010/main" val="244202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96</a:t>
            </a:fld>
            <a:endParaRPr lang="en-US"/>
          </a:p>
        </p:txBody>
      </p:sp>
      <p:pic>
        <p:nvPicPr>
          <p:cNvPr id="3" name="Picture 2"/>
          <p:cNvPicPr>
            <a:picLocks noChangeAspect="1"/>
          </p:cNvPicPr>
          <p:nvPr/>
        </p:nvPicPr>
        <p:blipFill>
          <a:blip r:embed="rId2"/>
          <a:stretch>
            <a:fillRect/>
          </a:stretch>
        </p:blipFill>
        <p:spPr>
          <a:xfrm>
            <a:off x="1676400" y="457200"/>
            <a:ext cx="4048125" cy="2066925"/>
          </a:xfrm>
          <a:prstGeom prst="rect">
            <a:avLst/>
          </a:prstGeom>
        </p:spPr>
      </p:pic>
      <p:pic>
        <p:nvPicPr>
          <p:cNvPr id="4" name="Picture 3"/>
          <p:cNvPicPr>
            <a:picLocks noChangeAspect="1"/>
          </p:cNvPicPr>
          <p:nvPr/>
        </p:nvPicPr>
        <p:blipFill>
          <a:blip r:embed="rId3"/>
          <a:stretch>
            <a:fillRect/>
          </a:stretch>
        </p:blipFill>
        <p:spPr>
          <a:xfrm>
            <a:off x="1066800" y="2781300"/>
            <a:ext cx="6715125" cy="2400300"/>
          </a:xfrm>
          <a:prstGeom prst="rect">
            <a:avLst/>
          </a:prstGeom>
        </p:spPr>
      </p:pic>
      <p:pic>
        <p:nvPicPr>
          <p:cNvPr id="5" name="Picture 4"/>
          <p:cNvPicPr>
            <a:picLocks noChangeAspect="1"/>
          </p:cNvPicPr>
          <p:nvPr/>
        </p:nvPicPr>
        <p:blipFill>
          <a:blip r:embed="rId4"/>
          <a:stretch>
            <a:fillRect/>
          </a:stretch>
        </p:blipFill>
        <p:spPr>
          <a:xfrm>
            <a:off x="1828800" y="5505450"/>
            <a:ext cx="5391150" cy="742950"/>
          </a:xfrm>
          <a:prstGeom prst="rect">
            <a:avLst/>
          </a:prstGeom>
        </p:spPr>
      </p:pic>
    </p:spTree>
    <p:extLst>
      <p:ext uri="{BB962C8B-B14F-4D97-AF65-F5344CB8AC3E}">
        <p14:creationId xmlns:p14="http://schemas.microsoft.com/office/powerpoint/2010/main" val="345949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97</a:t>
            </a:fld>
            <a:endParaRPr lang="en-US"/>
          </a:p>
        </p:txBody>
      </p:sp>
      <p:pic>
        <p:nvPicPr>
          <p:cNvPr id="3" name="Picture 2"/>
          <p:cNvPicPr>
            <a:picLocks noChangeAspect="1"/>
          </p:cNvPicPr>
          <p:nvPr/>
        </p:nvPicPr>
        <p:blipFill>
          <a:blip r:embed="rId2"/>
          <a:stretch>
            <a:fillRect/>
          </a:stretch>
        </p:blipFill>
        <p:spPr>
          <a:xfrm>
            <a:off x="1828800" y="342900"/>
            <a:ext cx="3829050" cy="1714500"/>
          </a:xfrm>
          <a:prstGeom prst="rect">
            <a:avLst/>
          </a:prstGeom>
        </p:spPr>
      </p:pic>
      <p:pic>
        <p:nvPicPr>
          <p:cNvPr id="4" name="Picture 3"/>
          <p:cNvPicPr>
            <a:picLocks noChangeAspect="1"/>
          </p:cNvPicPr>
          <p:nvPr/>
        </p:nvPicPr>
        <p:blipFill>
          <a:blip r:embed="rId3"/>
          <a:stretch>
            <a:fillRect/>
          </a:stretch>
        </p:blipFill>
        <p:spPr>
          <a:xfrm>
            <a:off x="381000" y="2286000"/>
            <a:ext cx="7610475" cy="4210050"/>
          </a:xfrm>
          <a:prstGeom prst="rect">
            <a:avLst/>
          </a:prstGeom>
        </p:spPr>
      </p:pic>
    </p:spTree>
    <p:extLst>
      <p:ext uri="{BB962C8B-B14F-4D97-AF65-F5344CB8AC3E}">
        <p14:creationId xmlns:p14="http://schemas.microsoft.com/office/powerpoint/2010/main" val="19423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98</a:t>
            </a:fld>
            <a:endParaRPr lang="en-US"/>
          </a:p>
        </p:txBody>
      </p:sp>
      <p:pic>
        <p:nvPicPr>
          <p:cNvPr id="3" name="Picture 2"/>
          <p:cNvPicPr>
            <a:picLocks noChangeAspect="1"/>
          </p:cNvPicPr>
          <p:nvPr/>
        </p:nvPicPr>
        <p:blipFill>
          <a:blip r:embed="rId2"/>
          <a:stretch>
            <a:fillRect/>
          </a:stretch>
        </p:blipFill>
        <p:spPr>
          <a:xfrm>
            <a:off x="742950" y="381000"/>
            <a:ext cx="6419850" cy="1685925"/>
          </a:xfrm>
          <a:prstGeom prst="rect">
            <a:avLst/>
          </a:prstGeom>
        </p:spPr>
      </p:pic>
      <p:pic>
        <p:nvPicPr>
          <p:cNvPr id="4" name="Picture 3"/>
          <p:cNvPicPr>
            <a:picLocks noChangeAspect="1"/>
          </p:cNvPicPr>
          <p:nvPr/>
        </p:nvPicPr>
        <p:blipFill>
          <a:blip r:embed="rId3"/>
          <a:stretch>
            <a:fillRect/>
          </a:stretch>
        </p:blipFill>
        <p:spPr>
          <a:xfrm>
            <a:off x="685800" y="2209800"/>
            <a:ext cx="7086600" cy="1943100"/>
          </a:xfrm>
          <a:prstGeom prst="rect">
            <a:avLst/>
          </a:prstGeom>
        </p:spPr>
      </p:pic>
      <p:pic>
        <p:nvPicPr>
          <p:cNvPr id="5" name="Picture 4"/>
          <p:cNvPicPr>
            <a:picLocks noChangeAspect="1"/>
          </p:cNvPicPr>
          <p:nvPr/>
        </p:nvPicPr>
        <p:blipFill>
          <a:blip r:embed="rId4"/>
          <a:stretch>
            <a:fillRect/>
          </a:stretch>
        </p:blipFill>
        <p:spPr>
          <a:xfrm>
            <a:off x="990600" y="4229100"/>
            <a:ext cx="6981825" cy="2400300"/>
          </a:xfrm>
          <a:prstGeom prst="rect">
            <a:avLst/>
          </a:prstGeom>
        </p:spPr>
      </p:pic>
    </p:spTree>
    <p:extLst>
      <p:ext uri="{BB962C8B-B14F-4D97-AF65-F5344CB8AC3E}">
        <p14:creationId xmlns:p14="http://schemas.microsoft.com/office/powerpoint/2010/main" val="334254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BA01C20-091A-4197-A9FB-750B40AF1EC6}" type="slidenum">
              <a:rPr lang="en-US" smtClean="0"/>
              <a:pPr>
                <a:defRPr/>
              </a:pPr>
              <a:t>99</a:t>
            </a:fld>
            <a:endParaRPr lang="en-US"/>
          </a:p>
        </p:txBody>
      </p:sp>
      <p:pic>
        <p:nvPicPr>
          <p:cNvPr id="3" name="Picture 2"/>
          <p:cNvPicPr>
            <a:picLocks noChangeAspect="1"/>
          </p:cNvPicPr>
          <p:nvPr/>
        </p:nvPicPr>
        <p:blipFill>
          <a:blip r:embed="rId2"/>
          <a:stretch>
            <a:fillRect/>
          </a:stretch>
        </p:blipFill>
        <p:spPr>
          <a:xfrm>
            <a:off x="1524000" y="381000"/>
            <a:ext cx="5181600" cy="1943100"/>
          </a:xfrm>
          <a:prstGeom prst="rect">
            <a:avLst/>
          </a:prstGeom>
        </p:spPr>
      </p:pic>
      <p:pic>
        <p:nvPicPr>
          <p:cNvPr id="4" name="Picture 3"/>
          <p:cNvPicPr>
            <a:picLocks noChangeAspect="1"/>
          </p:cNvPicPr>
          <p:nvPr/>
        </p:nvPicPr>
        <p:blipFill>
          <a:blip r:embed="rId3"/>
          <a:stretch>
            <a:fillRect/>
          </a:stretch>
        </p:blipFill>
        <p:spPr>
          <a:xfrm>
            <a:off x="990600" y="2590800"/>
            <a:ext cx="6810375" cy="3143250"/>
          </a:xfrm>
          <a:prstGeom prst="rect">
            <a:avLst/>
          </a:prstGeom>
        </p:spPr>
      </p:pic>
    </p:spTree>
    <p:extLst>
      <p:ext uri="{BB962C8B-B14F-4D97-AF65-F5344CB8AC3E}">
        <p14:creationId xmlns:p14="http://schemas.microsoft.com/office/powerpoint/2010/main" val="14583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6592369</TotalTime>
  <Words>3223</Words>
  <Application>Microsoft Office PowerPoint</Application>
  <PresentationFormat>On-screen Show (4:3)</PresentationFormat>
  <Paragraphs>639</Paragraphs>
  <Slides>149</Slides>
  <Notes>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149</vt:i4>
      </vt:variant>
    </vt:vector>
  </HeadingPairs>
  <TitlesOfParts>
    <vt:vector size="161" baseType="lpstr">
      <vt:lpstr>Arial</vt:lpstr>
      <vt:lpstr>Arial Rounded MT Bold</vt:lpstr>
      <vt:lpstr>Calibri</vt:lpstr>
      <vt:lpstr>Cambria Math</vt:lpstr>
      <vt:lpstr>Gautami</vt:lpstr>
      <vt:lpstr>Symbol</vt:lpstr>
      <vt:lpstr>Times New Roman</vt:lpstr>
      <vt:lpstr>Trebuchet MS</vt:lpstr>
      <vt:lpstr>Wingdings</vt:lpstr>
      <vt:lpstr>Wingdings 3</vt:lpstr>
      <vt:lpstr>Facet</vt:lpstr>
      <vt:lpstr>Equation</vt:lpstr>
      <vt:lpstr>LINEAR  ALGEBRA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Equivalent transfer function Based PI/PID Controller for MIMO Processes</dc:title>
  <dc:creator>FOR ALL</dc:creator>
  <cp:lastModifiedBy>Welcome</cp:lastModifiedBy>
  <cp:revision>794</cp:revision>
  <dcterms:created xsi:type="dcterms:W3CDTF">2006-08-16T00:00:00Z</dcterms:created>
  <dcterms:modified xsi:type="dcterms:W3CDTF">2023-07-02T17:12:58Z</dcterms:modified>
</cp:coreProperties>
</file>